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5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30" r:id="rId74"/>
    <p:sldId id="329" r:id="rId75"/>
    <p:sldId id="331" r:id="rId76"/>
    <p:sldId id="332" r:id="rId77"/>
    <p:sldId id="333" r:id="rId78"/>
    <p:sldId id="334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webico.vn/ngon-ngu-html-la-gi-vai-tro-cua-html-trong-lap-trinh-web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tnavi.com.vn/blog/nodejs-la-gi/" TargetMode="External"/><Relationship Id="rId2" Type="http://schemas.openxmlformats.org/officeDocument/2006/relationships/hyperlink" Target="https://itnavi.com.vn/blog/php-la-gi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3099" y="659957"/>
            <a:ext cx="8791575" cy="3776869"/>
          </a:xfrm>
        </p:spPr>
        <p:txBody>
          <a:bodyPr>
            <a:normAutofit fontScale="90000"/>
          </a:bodyPr>
          <a:lstStyle/>
          <a:p>
            <a:pPr algn="ctr" hangingPunct="0"/>
            <a:r>
              <a:rPr lang="en-US" sz="4000" b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BÀI TẬP LỚN</a:t>
            </a:r>
            <a:br>
              <a:rPr lang="en-US" sz="4000" b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HỌC PHẦN: </a:t>
            </a:r>
            <a:r>
              <a:rPr lang="vi-VN" sz="4000" b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CÔNG NGHỆ JAVA</a:t>
            </a:r>
            <a:r>
              <a:rPr lang="en-US" sz="4000" b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b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vi-VN" sz="4000" b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4000" b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b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vi-VN" sz="4000" b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ĐỀ SỐ : XÂY DỰNG ỨNG DỤNG WEBSITE ĐỂ QUẢN LÝ </a:t>
            </a:r>
            <a:r>
              <a:rPr lang="vi-VN" sz="4000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CỬA </a:t>
            </a:r>
            <a:r>
              <a:rPr lang="vi-VN" sz="4000" b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 TẠP HÓA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60473" y="5202238"/>
            <a:ext cx="4431527" cy="165576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Tá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endParaRPr lang="en-US" b="1" dirty="0" smtClean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Đào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quang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</a:t>
            </a:r>
            <a:endParaRPr lang="en-US" b="1" dirty="0" smtClean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endParaRPr lang="en-US" b="1" dirty="0" smtClean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hoài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ngọc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7915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67429" y="2883602"/>
            <a:ext cx="518108" cy="2209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907" y="744173"/>
            <a:ext cx="9943683" cy="55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Sau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nắm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phâm</a:t>
            </a:r>
            <a:r>
              <a:rPr lang="en-US" sz="20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họ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khẩu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email,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sz="20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đầy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hàng,thông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,..)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774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971" y="2703992"/>
            <a:ext cx="190082" cy="809229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349" y="0"/>
            <a:ext cx="9905999" cy="685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51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51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51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marL="0" indent="0">
              <a:buNone/>
            </a:pPr>
            <a:r>
              <a:rPr lang="en-US" sz="32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2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website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32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hút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giác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chuyên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cậy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dõi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ràng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đầy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bao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đảm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thẻ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ngân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ví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pPr marL="457200" indent="-457200" hangingPunct="0">
              <a:buFont typeface="+mj-lt"/>
              <a:buAutoNum type="arabicPeriod"/>
            </a:pP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giỏ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giỏ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hangingPunct="0">
              <a:buFont typeface="+mj-lt"/>
              <a:buAutoNum type="arabicPeriod"/>
            </a:pP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chóng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sz="32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hangingPunct="0">
              <a:buFont typeface="+mj-lt"/>
              <a:buAutoNum type="arabicPeriod"/>
            </a:pP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xét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sẻ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sz="3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hangingPunct="0">
              <a:buFont typeface="+mj-lt"/>
              <a:buAutoNum type="arabicPeriod"/>
            </a:pP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Đảm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vệ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3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sz="3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hangingPunct="0">
              <a:buFont typeface="+mj-lt"/>
              <a:buAutoNum type="arabicPeriod"/>
            </a:pPr>
            <a:endParaRPr lang="en-US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988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623" y="3080406"/>
            <a:ext cx="242114" cy="939938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0"/>
            <a:ext cx="9905999" cy="685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marL="0" indent="0">
              <a:buNone/>
            </a:pP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sắm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ty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bao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effectLst/>
              </a:rPr>
              <a:t>Tạo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ra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một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trang</a:t>
            </a:r>
            <a:r>
              <a:rPr lang="en-US" sz="1600" dirty="0">
                <a:effectLst/>
              </a:rPr>
              <a:t> web </a:t>
            </a:r>
            <a:r>
              <a:rPr lang="en-US" sz="1600" dirty="0" err="1">
                <a:effectLst/>
              </a:rPr>
              <a:t>chuyên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nghiệp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và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thu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hút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khách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hàng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giúp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khách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hàng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dễ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dàng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tìm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kiếm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sản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phẩm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tạo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niềm</a:t>
            </a:r>
            <a:r>
              <a:rPr lang="en-US" sz="1600" dirty="0">
                <a:effectLst/>
              </a:rPr>
              <a:t> tin </a:t>
            </a:r>
            <a:r>
              <a:rPr lang="en-US" sz="1600" dirty="0" err="1">
                <a:effectLst/>
              </a:rPr>
              <a:t>và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tăng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cơ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hội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mua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hàng</a:t>
            </a:r>
            <a:r>
              <a:rPr lang="en-US" sz="1600" dirty="0" smtClean="0">
                <a:effectLst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effectLst/>
              </a:rPr>
              <a:t>Hiển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thị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sản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phẩm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và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dịch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vụ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của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công</a:t>
            </a:r>
            <a:r>
              <a:rPr lang="en-US" sz="1600" dirty="0">
                <a:effectLst/>
              </a:rPr>
              <a:t> ty </a:t>
            </a:r>
            <a:r>
              <a:rPr lang="en-US" sz="1600" dirty="0" err="1">
                <a:effectLst/>
              </a:rPr>
              <a:t>đó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đầy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đủ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rõ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ràng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hấp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dẫn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và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đáp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ứng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được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nhu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cầu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của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khách</a:t>
            </a:r>
            <a:r>
              <a:rPr lang="en-US" sz="1600" dirty="0">
                <a:effectLst/>
              </a:rPr>
              <a:t> </a:t>
            </a:r>
            <a:r>
              <a:rPr lang="en-US" sz="1600" dirty="0" smtClean="0">
                <a:effectLst/>
              </a:rPr>
              <a:t>hang.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effectLst/>
              </a:rPr>
              <a:t>Cung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cấp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các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công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cụ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và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tính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năng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tiện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lợi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cho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khách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hàng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bao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gồm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tìm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kiếm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giỏ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hàng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thanh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toán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trực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tuyến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quản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lý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tài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khoản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khách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hàng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đánh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giá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sản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phẩm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hỗ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trợ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khách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hàng</a:t>
            </a:r>
            <a:r>
              <a:rPr lang="en-US" sz="1600" dirty="0" smtClean="0">
                <a:effectLst/>
              </a:rPr>
              <a:t>,...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effectLst/>
              </a:rPr>
              <a:t>Quản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lý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đơn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hàng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và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giao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hàng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một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cách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nhanh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chóng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và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chính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xác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đảm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bảo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sự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hài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lòng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của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khách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hàng</a:t>
            </a:r>
            <a:r>
              <a:rPr lang="en-US" sz="1600" dirty="0">
                <a:effectLst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effectLst/>
              </a:rPr>
              <a:t>Đảm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bảo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bảo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mật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thông</a:t>
            </a:r>
            <a:r>
              <a:rPr lang="en-US" sz="1600" dirty="0">
                <a:effectLst/>
              </a:rPr>
              <a:t> tin </a:t>
            </a:r>
            <a:r>
              <a:rPr lang="en-US" sz="1600" dirty="0" err="1">
                <a:effectLst/>
              </a:rPr>
              <a:t>khách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hàng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và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giao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dịch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đảm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bảo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quyền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riêng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tư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và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sự</a:t>
            </a:r>
            <a:r>
              <a:rPr lang="en-US" sz="1600" dirty="0">
                <a:effectLst/>
              </a:rPr>
              <a:t> an </a:t>
            </a:r>
            <a:r>
              <a:rPr lang="en-US" sz="1600" dirty="0" err="1">
                <a:effectLst/>
              </a:rPr>
              <a:t>toàn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cho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khách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hàng</a:t>
            </a:r>
            <a:r>
              <a:rPr lang="en-US" sz="1600" dirty="0">
                <a:effectLst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effectLst/>
              </a:rPr>
              <a:t>Tối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ưu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hóa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trang</a:t>
            </a:r>
            <a:r>
              <a:rPr lang="en-US" sz="1600" dirty="0">
                <a:effectLst/>
              </a:rPr>
              <a:t> web </a:t>
            </a:r>
            <a:r>
              <a:rPr lang="en-US" sz="1600" dirty="0" err="1">
                <a:effectLst/>
              </a:rPr>
              <a:t>để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tăng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độ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tìm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thấy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của</a:t>
            </a:r>
            <a:r>
              <a:rPr lang="en-US" sz="1600" dirty="0">
                <a:effectLst/>
              </a:rPr>
              <a:t> website </a:t>
            </a:r>
            <a:r>
              <a:rPr lang="en-US" sz="1600" dirty="0" err="1">
                <a:effectLst/>
              </a:rPr>
              <a:t>trên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các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công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cụ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tìm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kiếm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và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thu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hút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lượng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truy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cập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khách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hàng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tiềm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năng</a:t>
            </a:r>
            <a:r>
              <a:rPr lang="en-US" sz="1600" dirty="0">
                <a:effectLst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effectLst/>
              </a:rPr>
              <a:t>Nâng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cao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chất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lượng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sản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phẩm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và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dịch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vụ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để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tạo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ra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sự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hài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lòng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và</a:t>
            </a:r>
            <a:r>
              <a:rPr lang="en-US" sz="1600" dirty="0">
                <a:effectLst/>
              </a:rPr>
              <a:t> tin </a:t>
            </a:r>
            <a:r>
              <a:rPr lang="en-US" sz="1600" dirty="0" err="1">
                <a:effectLst/>
              </a:rPr>
              <a:t>tưởng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từ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khách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hàng</a:t>
            </a:r>
            <a:r>
              <a:rPr lang="en-US" sz="1600" dirty="0">
                <a:effectLst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effectLst/>
              </a:rPr>
              <a:t>Tạo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ra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một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trải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nghiệm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tuyệt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vời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cho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khách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hàng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tăng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tính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trải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nghiệm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của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khách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hàng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và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tạo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ra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sự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đột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phá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trong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ngành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bán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lẻ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trực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tuyến</a:t>
            </a:r>
            <a:r>
              <a:rPr lang="en-US" sz="1600" dirty="0">
                <a:effectLst/>
              </a:rPr>
              <a:t>.</a:t>
            </a:r>
          </a:p>
          <a:p>
            <a:pPr marL="0" indent="0">
              <a:buNone/>
            </a:pPr>
            <a:endParaRPr lang="en-US" sz="16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188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77620"/>
            <a:ext cx="798705" cy="2879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0"/>
            <a:ext cx="9905999" cy="685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800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  <a:r>
              <a:rPr lang="en-US" sz="2800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b="1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thân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Màu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sắc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hoà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nổi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bật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tuỳ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font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nhìn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cửa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cửa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email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cửa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cửa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b="1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user&amp; password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riêng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admin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b="1" dirty="0" smtClean="0">
              <a:effectLst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93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6581"/>
            <a:ext cx="984167" cy="1138093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0"/>
            <a:ext cx="9905999" cy="6858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Website :</a:t>
            </a:r>
          </a:p>
          <a:p>
            <a:pPr marL="0" indent="0">
              <a:buNone/>
            </a:pP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</a:p>
          <a:p>
            <a:pPr marL="0" indent="0">
              <a:buNone/>
            </a:pP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chi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họ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website.</a:t>
            </a:r>
            <a:endParaRPr lang="en-US" sz="190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Giỏ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giỏ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hang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endParaRPr lang="en-US" sz="190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hang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bao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hang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sz="190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email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90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marketing: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19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dung: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xoá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1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38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39" y="2736076"/>
            <a:ext cx="454777" cy="1025798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6907" y="1491916"/>
            <a:ext cx="10178716" cy="311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</a:p>
          <a:p>
            <a:pPr hangingPunct="0"/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website: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website.</a:t>
            </a:r>
          </a:p>
          <a:p>
            <a:pPr hangingPunct="0"/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Họ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tiềm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82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61" y="3067520"/>
            <a:ext cx="623777" cy="749106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0"/>
            <a:ext cx="9905999" cy="6858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use case </a:t>
            </a:r>
            <a:endParaRPr lang="en-US" b="1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r>
              <a:rPr lang="en-US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endParaRPr lang="en-US" sz="1800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681" y="986241"/>
            <a:ext cx="4932997" cy="5780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1270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38" y="3377620"/>
            <a:ext cx="711241" cy="931986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649" y="254361"/>
            <a:ext cx="9905999" cy="660363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effectLst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06" y="883844"/>
            <a:ext cx="4631296" cy="5678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88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31802"/>
            <a:ext cx="1024271" cy="1089966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2734" y="0"/>
            <a:ext cx="9954971" cy="68580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84" y="497304"/>
            <a:ext cx="4700337" cy="627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87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61718"/>
            <a:ext cx="968124" cy="1154135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665" y="280737"/>
            <a:ext cx="9905999" cy="6577263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tức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769" y="836444"/>
            <a:ext cx="4940968" cy="578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19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213001"/>
            <a:ext cx="6213545" cy="137725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CHƯƠNG 1: CƠ SỞ LÝ THUYẾT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err="1" smtClean="0">
                <a:solidFill>
                  <a:srgbClr val="FF0000"/>
                </a:solidFill>
              </a:rPr>
              <a:t>Ngôn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ngữ</a:t>
            </a:r>
            <a:r>
              <a:rPr lang="en-US" b="1" dirty="0" smtClean="0">
                <a:solidFill>
                  <a:srgbClr val="FF0000"/>
                </a:solidFill>
              </a:rPr>
              <a:t> HTML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2" y="1590260"/>
            <a:ext cx="9905999" cy="496956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3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hái</a:t>
            </a:r>
            <a:r>
              <a:rPr lang="en-US" sz="3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niệm</a:t>
            </a:r>
            <a:endParaRPr lang="en-US" sz="30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Ngôn</a:t>
            </a:r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</a:t>
            </a:r>
            <a:r>
              <a:rPr lang="en-US" b="1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ngữ</a:t>
            </a:r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HTML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HyperText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Markup Language –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web.</a:t>
            </a:r>
          </a:p>
          <a:p>
            <a:pPr marL="0" indent="0">
              <a:buNone/>
            </a:pP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nay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tĩnh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static web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dynamic web :</a:t>
            </a:r>
          </a:p>
          <a:p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tĩnh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tới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phản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hồi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Dynamic web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HTML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JavaScript, ASP, PHP, MySQL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154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2251"/>
            <a:ext cx="1016250" cy="1138093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9644" y="0"/>
            <a:ext cx="9905999" cy="68580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490" y="466912"/>
            <a:ext cx="5056522" cy="628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0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00771"/>
            <a:ext cx="815724" cy="745061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581" y="-1"/>
            <a:ext cx="9905999" cy="6858001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405" y="486024"/>
            <a:ext cx="5249027" cy="625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593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250" y="3032855"/>
            <a:ext cx="1248861" cy="112205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0"/>
            <a:ext cx="9905999" cy="6858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endParaRPr lang="en-US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589719"/>
              </p:ext>
            </p:extLst>
          </p:nvPr>
        </p:nvGraphicFramePr>
        <p:xfrm>
          <a:off x="994611" y="1195137"/>
          <a:ext cx="10315073" cy="5532105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5161661"/>
                <a:gridCol w="5153412"/>
              </a:tblGrid>
              <a:tr h="278500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 err="1">
                          <a:effectLst/>
                        </a:rPr>
                        <a:t>Tên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Usecase</a:t>
                      </a:r>
                      <a:r>
                        <a:rPr lang="en-US" sz="1200" dirty="0">
                          <a:effectLst/>
                        </a:rPr>
                        <a:t>: </a:t>
                      </a:r>
                      <a:r>
                        <a:rPr lang="en-US" sz="1200" b="0" dirty="0" err="1">
                          <a:effectLst/>
                        </a:rPr>
                        <a:t>Đăng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nhập</a:t>
                      </a:r>
                      <a:endParaRPr lang="en-US" sz="12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866" marR="408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8500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 err="1">
                          <a:effectLst/>
                        </a:rPr>
                        <a:t>Mô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tả</a:t>
                      </a:r>
                      <a:r>
                        <a:rPr lang="en-US" sz="1200" dirty="0">
                          <a:effectLst/>
                        </a:rPr>
                        <a:t>: </a:t>
                      </a:r>
                      <a:r>
                        <a:rPr lang="en-US" sz="1200" b="0" dirty="0" err="1">
                          <a:effectLst/>
                        </a:rPr>
                        <a:t>Người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sử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dụng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hệ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thống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đăng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nhập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vào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hệ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thống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bằng</a:t>
                      </a:r>
                      <a:r>
                        <a:rPr lang="en-US" sz="1200" b="0" dirty="0">
                          <a:effectLst/>
                        </a:rPr>
                        <a:t> email </a:t>
                      </a:r>
                      <a:r>
                        <a:rPr lang="en-US" sz="1200" b="0" dirty="0" err="1">
                          <a:effectLst/>
                        </a:rPr>
                        <a:t>và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mật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khẩu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đã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đăng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ký</a:t>
                      </a:r>
                      <a:endParaRPr lang="en-US" sz="12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866" marR="408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8500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Actor: </a:t>
                      </a:r>
                      <a:r>
                        <a:rPr lang="en-US" sz="1200" b="0" dirty="0" err="1">
                          <a:effectLst/>
                        </a:rPr>
                        <a:t>Quản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lý</a:t>
                      </a:r>
                      <a:r>
                        <a:rPr lang="en-US" sz="1200" b="0" dirty="0">
                          <a:effectLst/>
                        </a:rPr>
                        <a:t>, </a:t>
                      </a:r>
                      <a:r>
                        <a:rPr lang="en-US" sz="1200" b="0" dirty="0" err="1">
                          <a:effectLst/>
                        </a:rPr>
                        <a:t>khách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hàng</a:t>
                      </a:r>
                      <a:endParaRPr lang="en-US" sz="12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866" marR="408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8500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 err="1">
                          <a:effectLst/>
                        </a:rPr>
                        <a:t>Tiền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điều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kiện</a:t>
                      </a:r>
                      <a:r>
                        <a:rPr lang="en-US" sz="1200" dirty="0">
                          <a:effectLst/>
                        </a:rPr>
                        <a:t>: </a:t>
                      </a:r>
                      <a:r>
                        <a:rPr lang="en-US" sz="1200" b="0" dirty="0" err="1">
                          <a:effectLst/>
                        </a:rPr>
                        <a:t>Người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dùng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đã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có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thông</a:t>
                      </a:r>
                      <a:r>
                        <a:rPr lang="en-US" sz="1200" b="0" dirty="0">
                          <a:effectLst/>
                        </a:rPr>
                        <a:t> tin </a:t>
                      </a:r>
                      <a:r>
                        <a:rPr lang="en-US" sz="1200" b="0" dirty="0" err="1">
                          <a:effectLst/>
                        </a:rPr>
                        <a:t>tài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khoản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được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lưu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trong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hệ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thống</a:t>
                      </a:r>
                      <a:r>
                        <a:rPr lang="en-US" sz="1200" b="0" dirty="0">
                          <a:effectLst/>
                        </a:rPr>
                        <a:t>.</a:t>
                      </a:r>
                      <a:endParaRPr lang="en-US" sz="12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866" marR="408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56998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 err="1">
                          <a:effectLst/>
                        </a:rPr>
                        <a:t>Hậu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điều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kiện</a:t>
                      </a:r>
                      <a:r>
                        <a:rPr lang="en-US" sz="1200" dirty="0">
                          <a:effectLst/>
                        </a:rPr>
                        <a:t>: </a:t>
                      </a:r>
                      <a:r>
                        <a:rPr lang="en-US" sz="1200" b="0" dirty="0" err="1">
                          <a:effectLst/>
                        </a:rPr>
                        <a:t>Hệ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thống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lưu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phiên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đăng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nhập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của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người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dùng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trong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thời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gian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người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dùng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sử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dụng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hệ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thống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để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sử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dụng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các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tính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năng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của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người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dùng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đã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đăng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nhập</a:t>
                      </a:r>
                      <a:r>
                        <a:rPr lang="en-US" sz="1200" b="0" dirty="0">
                          <a:effectLst/>
                        </a:rPr>
                        <a:t>.</a:t>
                      </a:r>
                      <a:endParaRPr lang="en-US" sz="12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866" marR="408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8500">
                <a:tc gridSpan="2"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Luồng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sự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kiện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chính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866" marR="408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8500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Actor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866" marR="408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Hệ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r>
                        <a:rPr lang="en-US" sz="1200" b="1" dirty="0" err="1">
                          <a:effectLst/>
                        </a:rPr>
                        <a:t>thống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866" marR="408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56998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1. </a:t>
                      </a:r>
                      <a:r>
                        <a:rPr lang="en-US" sz="1200" b="0" dirty="0" err="1">
                          <a:effectLst/>
                        </a:rPr>
                        <a:t>Khách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Hàng</a:t>
                      </a:r>
                      <a:r>
                        <a:rPr lang="en-US" sz="1200" b="0" dirty="0">
                          <a:effectLst/>
                        </a:rPr>
                        <a:t>: </a:t>
                      </a:r>
                      <a:r>
                        <a:rPr lang="en-US" sz="1200" b="0" dirty="0" err="1">
                          <a:effectLst/>
                        </a:rPr>
                        <a:t>Chọn</a:t>
                      </a:r>
                      <a:r>
                        <a:rPr lang="en-US" sz="1200" b="0" dirty="0">
                          <a:effectLst/>
                        </a:rPr>
                        <a:t> “</a:t>
                      </a:r>
                      <a:r>
                        <a:rPr lang="en-US" sz="1200" b="0" dirty="0" err="1">
                          <a:effectLst/>
                        </a:rPr>
                        <a:t>Đăng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Nhập</a:t>
                      </a:r>
                      <a:r>
                        <a:rPr lang="en-US" sz="1200" b="0" dirty="0">
                          <a:effectLst/>
                        </a:rPr>
                        <a:t>”</a:t>
                      </a:r>
                    </a:p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    </a:t>
                      </a:r>
                      <a:r>
                        <a:rPr lang="en-US" sz="1200" b="0" dirty="0" err="1">
                          <a:effectLst/>
                        </a:rPr>
                        <a:t>Quản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lý</a:t>
                      </a:r>
                      <a:r>
                        <a:rPr lang="en-US" sz="1200" b="0" dirty="0">
                          <a:effectLst/>
                        </a:rPr>
                        <a:t>: </a:t>
                      </a:r>
                      <a:r>
                        <a:rPr lang="en-US" sz="1200" b="0" dirty="0" err="1">
                          <a:effectLst/>
                        </a:rPr>
                        <a:t>Vào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đường</a:t>
                      </a:r>
                      <a:r>
                        <a:rPr lang="en-US" sz="1200" b="0" dirty="0">
                          <a:effectLst/>
                        </a:rPr>
                        <a:t> link </a:t>
                      </a:r>
                      <a:endParaRPr lang="en-US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866" marR="408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2. </a:t>
                      </a:r>
                      <a:r>
                        <a:rPr lang="en-US" sz="1200" dirty="0" err="1">
                          <a:effectLst/>
                        </a:rPr>
                        <a:t>Hiển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thị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giao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diện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đăng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nhập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866" marR="408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278500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3. </a:t>
                      </a:r>
                      <a:r>
                        <a:rPr lang="en-US" sz="1200" b="0" dirty="0" err="1">
                          <a:effectLst/>
                        </a:rPr>
                        <a:t>Điền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thông</a:t>
                      </a:r>
                      <a:r>
                        <a:rPr lang="en-US" sz="1200" b="0" dirty="0">
                          <a:effectLst/>
                        </a:rPr>
                        <a:t> tin </a:t>
                      </a:r>
                      <a:r>
                        <a:rPr lang="en-US" sz="1200" b="0" dirty="0" err="1">
                          <a:effectLst/>
                        </a:rPr>
                        <a:t>đăng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nhập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và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chọn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nút</a:t>
                      </a:r>
                      <a:r>
                        <a:rPr lang="en-US" sz="1200" b="0" dirty="0">
                          <a:effectLst/>
                        </a:rPr>
                        <a:t> “</a:t>
                      </a:r>
                      <a:r>
                        <a:rPr lang="en-US" sz="1200" b="0" dirty="0" err="1">
                          <a:effectLst/>
                        </a:rPr>
                        <a:t>Đăng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nhập</a:t>
                      </a:r>
                      <a:r>
                        <a:rPr lang="en-US" sz="1200" b="0" dirty="0">
                          <a:effectLst/>
                        </a:rPr>
                        <a:t>”</a:t>
                      </a:r>
                      <a:endParaRPr lang="en-US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866" marR="408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4. </a:t>
                      </a:r>
                      <a:r>
                        <a:rPr lang="en-US" sz="1200" dirty="0" err="1">
                          <a:effectLst/>
                        </a:rPr>
                        <a:t>Kiểm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thông</a:t>
                      </a:r>
                      <a:r>
                        <a:rPr lang="en-US" sz="1200" dirty="0">
                          <a:effectLst/>
                        </a:rPr>
                        <a:t> tin </a:t>
                      </a:r>
                      <a:r>
                        <a:rPr lang="en-US" sz="1200" dirty="0" err="1">
                          <a:effectLst/>
                        </a:rPr>
                        <a:t>đăng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nhập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866" marR="408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278500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866" marR="408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5. </a:t>
                      </a:r>
                      <a:r>
                        <a:rPr lang="en-US" sz="1200" dirty="0" err="1">
                          <a:effectLst/>
                        </a:rPr>
                        <a:t>Hiển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thị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trang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chủ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866" marR="408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278500">
                <a:tc gridSpan="2"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Luồng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sự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kiện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thay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thế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866" marR="408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35498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866" marR="408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4.1. </a:t>
                      </a:r>
                      <a:r>
                        <a:rPr lang="en-US" sz="1200" dirty="0" err="1">
                          <a:effectLst/>
                        </a:rPr>
                        <a:t>Nếu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người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dùng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nhập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thông</a:t>
                      </a:r>
                      <a:r>
                        <a:rPr lang="en-US" sz="1200" dirty="0">
                          <a:effectLst/>
                        </a:rPr>
                        <a:t> tin </a:t>
                      </a:r>
                      <a:r>
                        <a:rPr lang="en-US" sz="1200" dirty="0" err="1">
                          <a:effectLst/>
                        </a:rPr>
                        <a:t>sai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định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dạng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quy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định</a:t>
                      </a:r>
                      <a:r>
                        <a:rPr lang="en-US" sz="1200" dirty="0">
                          <a:effectLst/>
                        </a:rPr>
                        <a:t> (</a:t>
                      </a:r>
                      <a:r>
                        <a:rPr lang="en-US" sz="1200" dirty="0" err="1">
                          <a:effectLst/>
                        </a:rPr>
                        <a:t>thiếu</a:t>
                      </a:r>
                      <a:r>
                        <a:rPr lang="en-US" sz="1200" dirty="0">
                          <a:effectLst/>
                        </a:rPr>
                        <a:t> email / </a:t>
                      </a:r>
                      <a:r>
                        <a:rPr lang="en-US" sz="1200" dirty="0" err="1">
                          <a:effectLst/>
                        </a:rPr>
                        <a:t>thiếu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mật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khẩu</a:t>
                      </a:r>
                      <a:r>
                        <a:rPr lang="en-US" sz="1200" dirty="0">
                          <a:effectLst/>
                        </a:rPr>
                        <a:t> / </a:t>
                      </a:r>
                      <a:r>
                        <a:rPr lang="en-US" sz="1200" dirty="0" err="1">
                          <a:effectLst/>
                        </a:rPr>
                        <a:t>sai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cú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pháp</a:t>
                      </a:r>
                      <a:r>
                        <a:rPr lang="en-US" sz="1200" dirty="0">
                          <a:effectLst/>
                        </a:rPr>
                        <a:t> email) </a:t>
                      </a:r>
                      <a:r>
                        <a:rPr lang="en-US" sz="1200" dirty="0" err="1">
                          <a:effectLst/>
                        </a:rPr>
                        <a:t>thì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hệ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thống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báo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lỗi</a:t>
                      </a:r>
                      <a:r>
                        <a:rPr lang="en-US" sz="1200" dirty="0">
                          <a:effectLst/>
                        </a:rPr>
                        <a:t>. Quay </a:t>
                      </a:r>
                      <a:r>
                        <a:rPr lang="en-US" sz="1200" dirty="0" err="1">
                          <a:effectLst/>
                        </a:rPr>
                        <a:t>lại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bước</a:t>
                      </a:r>
                      <a:r>
                        <a:rPr lang="en-US" sz="1200" dirty="0">
                          <a:effectLst/>
                        </a:rPr>
                        <a:t> 3.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866" marR="408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56998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866" marR="408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4.2. </a:t>
                      </a:r>
                      <a:r>
                        <a:rPr lang="en-US" sz="1200" dirty="0" err="1">
                          <a:effectLst/>
                        </a:rPr>
                        <a:t>Nếu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thông</a:t>
                      </a:r>
                      <a:r>
                        <a:rPr lang="en-US" sz="1200" dirty="0">
                          <a:effectLst/>
                        </a:rPr>
                        <a:t> tin </a:t>
                      </a:r>
                      <a:r>
                        <a:rPr lang="en-US" sz="1200" dirty="0" err="1">
                          <a:effectLst/>
                        </a:rPr>
                        <a:t>đăng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nhập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không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trùng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khớp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với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dữ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liệu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trong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hệ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thống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thì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báo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lỗi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sai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thông</a:t>
                      </a:r>
                      <a:r>
                        <a:rPr lang="en-US" sz="1200" dirty="0">
                          <a:effectLst/>
                        </a:rPr>
                        <a:t> tin. Quay </a:t>
                      </a:r>
                      <a:r>
                        <a:rPr lang="en-US" sz="1200" dirty="0" err="1">
                          <a:effectLst/>
                        </a:rPr>
                        <a:t>lại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bước</a:t>
                      </a:r>
                      <a:r>
                        <a:rPr lang="en-US" sz="1200" dirty="0">
                          <a:effectLst/>
                        </a:rPr>
                        <a:t> 3.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866" marR="408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13509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866" marR="408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4.3. </a:t>
                      </a:r>
                      <a:r>
                        <a:rPr lang="en-US" sz="1200" dirty="0" err="1">
                          <a:effectLst/>
                        </a:rPr>
                        <a:t>Nếu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thông</a:t>
                      </a:r>
                      <a:r>
                        <a:rPr lang="en-US" sz="1200" dirty="0">
                          <a:effectLst/>
                        </a:rPr>
                        <a:t> tin </a:t>
                      </a:r>
                      <a:r>
                        <a:rPr lang="en-US" sz="1200" dirty="0" err="1">
                          <a:effectLst/>
                        </a:rPr>
                        <a:t>đăng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nhập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trùng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khớp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với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dữ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liệu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nhưng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tài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khoản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thì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người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dùng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đăng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nhập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thành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công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0866" marR="4086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673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4406" y="2351903"/>
            <a:ext cx="1243978" cy="1234136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581" y="0"/>
            <a:ext cx="9905999" cy="6858000"/>
          </a:xfrm>
        </p:spPr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Sequence </a:t>
            </a:r>
            <a:r>
              <a:rPr lang="en-US" alt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Đăng</a:t>
            </a:r>
            <a:r>
              <a:rPr lang="en-US" alt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alt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Nhập</a:t>
            </a:r>
            <a:endParaRPr lang="en-US" altLang="en-US" b="1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37" y="641685"/>
            <a:ext cx="7732295" cy="606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52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38149"/>
            <a:ext cx="910024" cy="733204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0"/>
            <a:ext cx="10264525" cy="6858000"/>
          </a:xfrm>
        </p:spPr>
        <p:txBody>
          <a:bodyPr/>
          <a:lstStyle/>
          <a:p>
            <a:pPr hangingPunct="0"/>
            <a:r>
              <a:rPr lang="vi-VN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Đặc tả usecase đăng ký tài khoản</a:t>
            </a:r>
            <a:endParaRPr lang="en-US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701247"/>
              </p:ext>
            </p:extLst>
          </p:nvPr>
        </p:nvGraphicFramePr>
        <p:xfrm>
          <a:off x="1141412" y="521367"/>
          <a:ext cx="10178716" cy="6237145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5263922"/>
                <a:gridCol w="4914794"/>
              </a:tblGrid>
              <a:tr h="296397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</a:rPr>
                        <a:t>Tên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Usecase</a:t>
                      </a:r>
                      <a:r>
                        <a:rPr lang="en-US" sz="1400" dirty="0">
                          <a:effectLst/>
                        </a:rPr>
                        <a:t>: </a:t>
                      </a:r>
                      <a:r>
                        <a:rPr lang="en-US" sz="1400" b="0" dirty="0" err="1">
                          <a:effectLst/>
                        </a:rPr>
                        <a:t>Đăng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ký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tài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khoản</a:t>
                      </a:r>
                      <a:endParaRPr lang="en-US" sz="14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920" marR="389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6397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</a:rPr>
                        <a:t>Mô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tả</a:t>
                      </a:r>
                      <a:r>
                        <a:rPr lang="en-US" sz="1400" dirty="0">
                          <a:effectLst/>
                        </a:rPr>
                        <a:t>: </a:t>
                      </a:r>
                      <a:r>
                        <a:rPr lang="en-US" sz="1400" b="0" dirty="0">
                          <a:effectLst/>
                        </a:rPr>
                        <a:t>Cho </a:t>
                      </a:r>
                      <a:r>
                        <a:rPr lang="en-US" sz="1400" b="0" dirty="0" err="1">
                          <a:effectLst/>
                        </a:rPr>
                        <a:t>phép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khách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hàng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đăng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ký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tài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khoản</a:t>
                      </a:r>
                      <a:endParaRPr lang="en-US" sz="14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920" marR="389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6397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Actor: </a:t>
                      </a:r>
                      <a:r>
                        <a:rPr lang="en-US" sz="1400" b="0" dirty="0" err="1">
                          <a:effectLst/>
                        </a:rPr>
                        <a:t>Khách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hàng</a:t>
                      </a:r>
                      <a:endParaRPr lang="en-US" sz="14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920" marR="389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6397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</a:rPr>
                        <a:t>Tiền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điều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kiện</a:t>
                      </a:r>
                      <a:r>
                        <a:rPr lang="en-US" sz="1400" dirty="0">
                          <a:effectLst/>
                        </a:rPr>
                        <a:t>: </a:t>
                      </a:r>
                      <a:r>
                        <a:rPr lang="en-US" sz="1400" b="0" dirty="0" err="1">
                          <a:effectLst/>
                        </a:rPr>
                        <a:t>Nguời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dùng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chọn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vào</a:t>
                      </a:r>
                      <a:r>
                        <a:rPr lang="en-US" sz="1400" b="0" dirty="0">
                          <a:effectLst/>
                        </a:rPr>
                        <a:t>  “</a:t>
                      </a:r>
                      <a:r>
                        <a:rPr lang="en-US" sz="1400" b="0" dirty="0" err="1">
                          <a:effectLst/>
                        </a:rPr>
                        <a:t>Đăng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ký</a:t>
                      </a:r>
                      <a:r>
                        <a:rPr lang="en-US" sz="1400" b="0" dirty="0">
                          <a:effectLst/>
                        </a:rPr>
                        <a:t>”</a:t>
                      </a:r>
                      <a:endParaRPr lang="en-US" sz="14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920" marR="389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92795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</a:rPr>
                        <a:t>Hậu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điều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kiện</a:t>
                      </a:r>
                      <a:r>
                        <a:rPr lang="en-US" sz="1400" dirty="0">
                          <a:effectLst/>
                        </a:rPr>
                        <a:t>: </a:t>
                      </a:r>
                      <a:r>
                        <a:rPr lang="en-US" sz="1400" b="0" dirty="0" err="1">
                          <a:effectLst/>
                        </a:rPr>
                        <a:t>Hệ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thống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lưu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thông</a:t>
                      </a:r>
                      <a:r>
                        <a:rPr lang="en-US" sz="1400" b="0" dirty="0">
                          <a:effectLst/>
                        </a:rPr>
                        <a:t> tin </a:t>
                      </a:r>
                      <a:r>
                        <a:rPr lang="en-US" sz="1400" b="0" dirty="0" err="1">
                          <a:effectLst/>
                        </a:rPr>
                        <a:t>khách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hàng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vào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danh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sách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và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sử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dụng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sau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khi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đăng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ký</a:t>
                      </a:r>
                      <a:r>
                        <a:rPr lang="en-US" sz="1400" b="0" dirty="0">
                          <a:effectLst/>
                        </a:rPr>
                        <a:t>. </a:t>
                      </a:r>
                      <a:endParaRPr lang="en-US" sz="14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920" marR="389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6397">
                <a:tc gridSpan="2"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Luồng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sự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kiện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chính</a:t>
                      </a:r>
                      <a:endParaRPr lang="en-US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920" marR="389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6397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Actor</a:t>
                      </a:r>
                      <a:endParaRPr lang="en-US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920" marR="389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</a:rPr>
                        <a:t>Hệ</a:t>
                      </a:r>
                      <a:r>
                        <a:rPr lang="en-US" sz="1400" b="1" dirty="0">
                          <a:effectLst/>
                        </a:rPr>
                        <a:t> </a:t>
                      </a:r>
                      <a:r>
                        <a:rPr lang="en-US" sz="1400" b="1" dirty="0" err="1">
                          <a:effectLst/>
                        </a:rPr>
                        <a:t>thống</a:t>
                      </a:r>
                      <a:endParaRPr lang="en-US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920" marR="389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296397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1. </a:t>
                      </a:r>
                      <a:r>
                        <a:rPr lang="en-US" sz="1400" b="0" dirty="0" err="1">
                          <a:effectLst/>
                        </a:rPr>
                        <a:t>Chọn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vào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nút</a:t>
                      </a:r>
                      <a:r>
                        <a:rPr lang="en-US" sz="1400" b="0" dirty="0">
                          <a:effectLst/>
                        </a:rPr>
                        <a:t> “</a:t>
                      </a:r>
                      <a:r>
                        <a:rPr lang="en-US" sz="1400" b="0" dirty="0" err="1">
                          <a:effectLst/>
                        </a:rPr>
                        <a:t>Đăng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ký</a:t>
                      </a:r>
                      <a:r>
                        <a:rPr lang="en-US" sz="1400" b="0" dirty="0">
                          <a:effectLst/>
                        </a:rPr>
                        <a:t>”</a:t>
                      </a:r>
                      <a:endParaRPr lang="en-US" sz="14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920" marR="389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2. </a:t>
                      </a:r>
                      <a:r>
                        <a:rPr lang="en-US" sz="1400" dirty="0" err="1">
                          <a:effectLst/>
                        </a:rPr>
                        <a:t>Hiển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thị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trang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đăng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ký</a:t>
                      </a:r>
                      <a:endParaRPr lang="en-US" sz="14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920" marR="389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92795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3. </a:t>
                      </a:r>
                      <a:r>
                        <a:rPr lang="en-US" sz="1400" b="0" dirty="0" err="1">
                          <a:effectLst/>
                        </a:rPr>
                        <a:t>Nhập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tất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cả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thông</a:t>
                      </a:r>
                      <a:r>
                        <a:rPr lang="en-US" sz="1400" b="0" dirty="0">
                          <a:effectLst/>
                        </a:rPr>
                        <a:t> tin </a:t>
                      </a:r>
                      <a:r>
                        <a:rPr lang="en-US" sz="1400" b="0" dirty="0" err="1">
                          <a:effectLst/>
                        </a:rPr>
                        <a:t>hệ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thống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yêu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cầu</a:t>
                      </a:r>
                      <a:r>
                        <a:rPr lang="en-US" sz="1400" b="0" dirty="0">
                          <a:effectLst/>
                        </a:rPr>
                        <a:t>. Sau </a:t>
                      </a:r>
                      <a:r>
                        <a:rPr lang="en-US" sz="1400" b="0" dirty="0" err="1">
                          <a:effectLst/>
                        </a:rPr>
                        <a:t>đó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chọn</a:t>
                      </a:r>
                      <a:r>
                        <a:rPr lang="en-US" sz="1400" b="0" dirty="0">
                          <a:effectLst/>
                        </a:rPr>
                        <a:t> “ </a:t>
                      </a:r>
                      <a:r>
                        <a:rPr lang="en-US" sz="1400" b="0" dirty="0" err="1">
                          <a:effectLst/>
                        </a:rPr>
                        <a:t>Đăng</a:t>
                      </a:r>
                      <a:r>
                        <a:rPr lang="en-US" sz="1400" b="0" dirty="0">
                          <a:effectLst/>
                        </a:rPr>
                        <a:t> </a:t>
                      </a:r>
                      <a:r>
                        <a:rPr lang="en-US" sz="1400" b="0" dirty="0" err="1">
                          <a:effectLst/>
                        </a:rPr>
                        <a:t>ký</a:t>
                      </a:r>
                      <a:r>
                        <a:rPr lang="en-US" sz="1400" b="0" dirty="0">
                          <a:effectLst/>
                        </a:rPr>
                        <a:t>”</a:t>
                      </a:r>
                      <a:endParaRPr lang="en-US" sz="14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920" marR="389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4. Hệ thống kiểm tra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920" marR="389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296397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 b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920" marR="389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5. </a:t>
                      </a:r>
                      <a:r>
                        <a:rPr lang="en-US" sz="1400" dirty="0" err="1">
                          <a:effectLst/>
                        </a:rPr>
                        <a:t>Hệ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thống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xử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lý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thông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endParaRPr lang="en-US" sz="14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920" marR="389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296397">
                <a:tc gridSpan="2"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Luồng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sự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kiện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thay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thế</a:t>
                      </a:r>
                      <a:endParaRPr lang="en-US" sz="14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920" marR="389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6397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3.1 </a:t>
                      </a:r>
                      <a:r>
                        <a:rPr lang="en-US" sz="1400" b="0" dirty="0" err="1">
                          <a:effectLst/>
                        </a:rPr>
                        <a:t>Chọn</a:t>
                      </a:r>
                      <a:r>
                        <a:rPr lang="en-US" sz="1400" b="0" dirty="0">
                          <a:effectLst/>
                        </a:rPr>
                        <a:t> “ </a:t>
                      </a:r>
                      <a:r>
                        <a:rPr lang="en-US" sz="1400" b="0" dirty="0" err="1">
                          <a:effectLst/>
                        </a:rPr>
                        <a:t>Huỷ</a:t>
                      </a:r>
                      <a:r>
                        <a:rPr lang="en-US" sz="1400" b="0" dirty="0">
                          <a:effectLst/>
                        </a:rPr>
                        <a:t>”</a:t>
                      </a:r>
                      <a:endParaRPr lang="en-US" sz="14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920" marR="389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3.2 </a:t>
                      </a:r>
                      <a:r>
                        <a:rPr lang="en-US" sz="1400" dirty="0" err="1">
                          <a:effectLst/>
                        </a:rPr>
                        <a:t>Hiển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thị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lại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trang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chủ</a:t>
                      </a:r>
                      <a:endParaRPr lang="en-US" sz="14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920" marR="389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1481985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920" marR="389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4.1. </a:t>
                      </a:r>
                      <a:r>
                        <a:rPr lang="en-US" sz="1400" dirty="0" err="1">
                          <a:effectLst/>
                        </a:rPr>
                        <a:t>Nếu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người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dùng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nhập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thông</a:t>
                      </a:r>
                      <a:r>
                        <a:rPr lang="en-US" sz="1400" dirty="0">
                          <a:effectLst/>
                        </a:rPr>
                        <a:t> tin </a:t>
                      </a:r>
                      <a:r>
                        <a:rPr lang="en-US" sz="1400" dirty="0" err="1">
                          <a:effectLst/>
                        </a:rPr>
                        <a:t>sai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định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dạng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quy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định</a:t>
                      </a:r>
                      <a:r>
                        <a:rPr lang="en-US" sz="1400" dirty="0">
                          <a:effectLst/>
                        </a:rPr>
                        <a:t> (</a:t>
                      </a:r>
                      <a:r>
                        <a:rPr lang="en-US" sz="1400" dirty="0" err="1">
                          <a:effectLst/>
                        </a:rPr>
                        <a:t>thiếu</a:t>
                      </a:r>
                      <a:r>
                        <a:rPr lang="en-US" sz="1400" dirty="0">
                          <a:effectLst/>
                        </a:rPr>
                        <a:t> email / </a:t>
                      </a:r>
                      <a:r>
                        <a:rPr lang="en-US" sz="1400" dirty="0" err="1">
                          <a:effectLst/>
                        </a:rPr>
                        <a:t>thiếu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mật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khẩu</a:t>
                      </a:r>
                      <a:r>
                        <a:rPr lang="en-US" sz="1400" dirty="0">
                          <a:effectLst/>
                        </a:rPr>
                        <a:t> / </a:t>
                      </a:r>
                      <a:r>
                        <a:rPr lang="en-US" sz="1400" dirty="0" err="1">
                          <a:effectLst/>
                        </a:rPr>
                        <a:t>sai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cú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pháp</a:t>
                      </a:r>
                      <a:r>
                        <a:rPr lang="en-US" sz="1400" dirty="0">
                          <a:effectLst/>
                        </a:rPr>
                        <a:t> email) </a:t>
                      </a:r>
                      <a:r>
                        <a:rPr lang="en-US" sz="1400" dirty="0" err="1">
                          <a:effectLst/>
                        </a:rPr>
                        <a:t>thì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hệ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thống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báo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lỗi</a:t>
                      </a:r>
                      <a:r>
                        <a:rPr lang="en-US" sz="1400" dirty="0">
                          <a:effectLst/>
                        </a:rPr>
                        <a:t>. Quay </a:t>
                      </a:r>
                      <a:r>
                        <a:rPr lang="en-US" sz="1400" dirty="0" err="1">
                          <a:effectLst/>
                        </a:rPr>
                        <a:t>lại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bước</a:t>
                      </a:r>
                      <a:r>
                        <a:rPr lang="en-US" sz="1400" dirty="0">
                          <a:effectLst/>
                        </a:rPr>
                        <a:t> 2.</a:t>
                      </a:r>
                    </a:p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920" marR="389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92795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920" marR="389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4.2 </a:t>
                      </a:r>
                      <a:r>
                        <a:rPr lang="en-US" sz="1400" dirty="0" err="1">
                          <a:effectLst/>
                        </a:rPr>
                        <a:t>Nếu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thông</a:t>
                      </a:r>
                      <a:r>
                        <a:rPr lang="en-US" sz="1400" dirty="0">
                          <a:effectLst/>
                        </a:rPr>
                        <a:t> tin </a:t>
                      </a:r>
                      <a:r>
                        <a:rPr lang="en-US" sz="1400" dirty="0" err="1">
                          <a:effectLst/>
                        </a:rPr>
                        <a:t>tài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khoản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đã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tồn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tại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hệ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thống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thông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báo</a:t>
                      </a:r>
                      <a:r>
                        <a:rPr lang="en-US" sz="1400" dirty="0">
                          <a:effectLst/>
                        </a:rPr>
                        <a:t>, quay </a:t>
                      </a:r>
                      <a:r>
                        <a:rPr lang="en-US" sz="1400" dirty="0" err="1">
                          <a:effectLst/>
                        </a:rPr>
                        <a:t>lại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bước</a:t>
                      </a:r>
                      <a:r>
                        <a:rPr lang="en-US" sz="1400" dirty="0">
                          <a:effectLst/>
                        </a:rPr>
                        <a:t> 2</a:t>
                      </a:r>
                      <a:endParaRPr lang="en-US" sz="14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920" marR="389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9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32791"/>
            <a:ext cx="1000208" cy="1258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497" y="0"/>
            <a:ext cx="9905999" cy="6858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Sequence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306" y="553453"/>
            <a:ext cx="7668126" cy="620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47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45" y="3048897"/>
            <a:ext cx="719471" cy="1114029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862" y="0"/>
            <a:ext cx="10311168" cy="685800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971762"/>
              </p:ext>
            </p:extLst>
          </p:nvPr>
        </p:nvGraphicFramePr>
        <p:xfrm>
          <a:off x="1304016" y="534264"/>
          <a:ext cx="9859616" cy="6216395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4934160"/>
                <a:gridCol w="4925456"/>
              </a:tblGrid>
              <a:tr h="308987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Usecase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nhật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407" marR="4540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5560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tả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phép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nhật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dùng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đang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407" marR="4540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8987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Actor: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lý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Khách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407" marR="4540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8987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dùng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đã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đăng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vào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407" marR="4540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5560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Hậu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sau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hiệu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chỉnh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sẽ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nhật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407" marR="4540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8987">
                <a:tc gridSpan="2"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Luồng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sự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chính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407" marR="4540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8987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407" marR="4540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 thống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407" marR="4540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1719258"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diện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lý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chọn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cần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sửa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danh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sách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rồi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chọn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chức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năng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Sửa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</a:p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diện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Khách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chọn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nhật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407" marR="4540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diện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nhật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”.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407" marR="4540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661554"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thao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tác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chỉnh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sửa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chọn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Lưu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”.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407" marR="4540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lưu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sách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407" marR="4540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08987">
                <a:tc gridSpan="2"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Luồng sự kiện thay thế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407" marR="4540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8987"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 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Chọn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Hủy</a:t>
                      </a: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407" marR="4540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 Quay về trang 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407" marR="4540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661554"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407" marR="4540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 </a:t>
                      </a:r>
                      <a:r>
                        <a:rPr lang="vi-V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Nếu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thay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đổi</a:t>
                      </a:r>
                      <a:r>
                        <a:rPr lang="vi-V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Hệ thống thông báo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407" marR="4540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4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353" y="3003909"/>
            <a:ext cx="528361" cy="629837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5589" y="0"/>
            <a:ext cx="9905999" cy="6858000"/>
          </a:xfrm>
        </p:spPr>
        <p:txBody>
          <a:bodyPr/>
          <a:lstStyle/>
          <a:p>
            <a:pPr hangingPunct="0"/>
            <a:r>
              <a:rPr lang="en-US" b="1" dirty="0">
                <a:solidFill>
                  <a:srgbClr val="FF0000"/>
                </a:solidFill>
                <a:effectLst/>
              </a:rPr>
              <a:t>Sequence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cập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nhật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tài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khoản</a:t>
            </a:r>
            <a:endParaRPr lang="en-US" b="1" dirty="0">
              <a:solidFill>
                <a:srgbClr val="FF0000"/>
              </a:solidFill>
              <a:effectLst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56" y="481053"/>
            <a:ext cx="10066350" cy="630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305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3078"/>
            <a:ext cx="973634" cy="733204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0"/>
            <a:ext cx="10216399" cy="68580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xoá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456321"/>
              </p:ext>
            </p:extLst>
          </p:nvPr>
        </p:nvGraphicFramePr>
        <p:xfrm>
          <a:off x="1141412" y="481263"/>
          <a:ext cx="10015872" cy="62644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11941"/>
                <a:gridCol w="5003931"/>
              </a:tblGrid>
              <a:tr h="481880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2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Usecase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Xóa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endParaRPr lang="en-US" sz="12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1880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2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tả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Cho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phép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xóa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đang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endParaRPr lang="en-US" sz="12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1880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r: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</a:t>
                      </a:r>
                      <a:r>
                        <a:rPr lang="vi-VN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lý</a:t>
                      </a:r>
                      <a:endParaRPr lang="en-US" sz="12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1880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12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12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dùng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đã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đăng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vào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1880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Hậu</a:t>
                      </a:r>
                      <a:r>
                        <a:rPr lang="en-US" sz="12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12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sau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bị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xóa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sẽ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còn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tồn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tại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endParaRPr lang="en-US" sz="12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1880">
                <a:tc gridSpan="2"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Luồng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sự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kiện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chính</a:t>
                      </a:r>
                      <a:endParaRPr lang="en-US" sz="1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1880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Actor</a:t>
                      </a:r>
                      <a:endParaRPr lang="en-US" sz="1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Hệ</a:t>
                      </a:r>
                      <a:r>
                        <a:rPr lang="en-US" sz="1200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thống</a:t>
                      </a:r>
                      <a:endParaRPr lang="en-US" sz="1100" b="1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963761"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1.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Trên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giao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diện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Quản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lý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tài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khoản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chọn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tài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khoản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cần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xóa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trong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danh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sách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tài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khoản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hiển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thị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rồi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chọn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chức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năng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“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Xóa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”</a:t>
                      </a:r>
                      <a:endParaRPr lang="en-US" sz="11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2.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Hiển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thị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cửa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sổ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xác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nhận</a:t>
                      </a:r>
                      <a:endParaRPr lang="en-US" sz="1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81880"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3.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Chọn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“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Xác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nhận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”</a:t>
                      </a:r>
                      <a:endParaRPr lang="en-US" sz="11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4.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Hệ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thống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xóa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thông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tin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tài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khoản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hiển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thị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danh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sách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tài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khoản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sz="1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81880"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81880">
                <a:tc gridSpan="2"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Luồng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sự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kiện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thay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thế</a:t>
                      </a:r>
                      <a:endParaRPr lang="en-US" sz="1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1880"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3.1 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Chọn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“</a:t>
                      </a:r>
                      <a:r>
                        <a:rPr lang="en-US" sz="1200" b="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Hủy</a:t>
                      </a:r>
                      <a:r>
                        <a:rPr lang="en-US" sz="1200" b="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”</a:t>
                      </a:r>
                      <a:endParaRPr lang="en-US" sz="11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3.2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Hiển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thị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danh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sách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tài</a:t>
                      </a:r>
                      <a:r>
                        <a:rPr lang="en-US" sz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khoản</a:t>
                      </a:r>
                      <a:endParaRPr lang="en-US" sz="1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55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25899"/>
            <a:ext cx="973634" cy="677545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0315" y="0"/>
            <a:ext cx="9905999" cy="6858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Sequence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xoá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2" name="Picture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2" y="573970"/>
            <a:ext cx="9962985" cy="6017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6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9020" y="587663"/>
            <a:ext cx="9905999" cy="5518937"/>
          </a:xfrm>
        </p:spPr>
        <p:txBody>
          <a:bodyPr>
            <a:normAutofit fontScale="70000" lnSpcReduction="20000"/>
          </a:bodyPr>
          <a:lstStyle/>
          <a:p>
            <a:r>
              <a:rPr lang="en-US" sz="40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4000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4000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HTML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đời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lâu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vô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khổng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lồ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nay,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HTML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càng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mượt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hầu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hết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phổ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nay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IE, Chrome,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FireFox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Cốc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Cốc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HTML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miễn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HTML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nắm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căn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chóng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khung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căn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vài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tuần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markup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trở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gọn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gàng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HTML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World Wide Web Consortium (W3C</a:t>
            </a:r>
            <a:r>
              <a:rPr lang="en-US" sz="2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backend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en-US" sz="2600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PHP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2600" u="sng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NodeJs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Ruby, Java…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đầy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mọi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400" dirty="0">
                <a:effectLst/>
              </a:rPr>
              <a:t> 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>
              <a:effectLst/>
            </a:endParaRPr>
          </a:p>
          <a:p>
            <a:pPr marL="457200" lvl="0" indent="-457200">
              <a:buFont typeface="+mj-lt"/>
              <a:buAutoNum type="arabicPeriod"/>
            </a:pPr>
            <a:endParaRPr lang="en-US" sz="230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493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02357" cy="12890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0"/>
            <a:ext cx="9905999" cy="685800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b="1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957320"/>
              </p:ext>
            </p:extLst>
          </p:nvPr>
        </p:nvGraphicFramePr>
        <p:xfrm>
          <a:off x="1224501" y="652005"/>
          <a:ext cx="9962984" cy="60098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85477"/>
                <a:gridCol w="4977507"/>
              </a:tblGrid>
              <a:tr h="450778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Usecase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vi-VN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Thêm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0778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tả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phép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tạo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thêm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0778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Actor: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lý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0778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dùng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đã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đăng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vào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0778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Hậu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sau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thêm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sẽ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lưu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diện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website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0778">
                <a:tc gridSpan="2"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Luồng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sự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chính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0778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50778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Trên giao diện Quản lý Sản Phẩm chọn chức năng “Thêm”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Hiển thị giao diện “Thêm sản phẩm”.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50778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vào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danh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mục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sẵn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click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nút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Thêm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50778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 Hệ thống xử lý thông tin và hiển thị danh sách sản phẩm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50778">
                <a:tc gridSpan="2"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Luồng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sự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thay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thế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0778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Chọn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Hủy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 Hiển thị danh sách sản phẩm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50778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Nếu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sai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quay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về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bước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2.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09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1412" y="0"/>
            <a:ext cx="230588" cy="2941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92695" y="0"/>
            <a:ext cx="10225377" cy="6858000"/>
          </a:xfrm>
        </p:spPr>
        <p:txBody>
          <a:bodyPr/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Sequence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sz="2800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843" y="595105"/>
            <a:ext cx="9565418" cy="609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06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0130" y="0"/>
            <a:ext cx="281870" cy="4231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0"/>
            <a:ext cx="9905999" cy="5791201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648675"/>
              </p:ext>
            </p:extLst>
          </p:nvPr>
        </p:nvGraphicFramePr>
        <p:xfrm>
          <a:off x="1248354" y="556587"/>
          <a:ext cx="10018643" cy="61760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13328"/>
                <a:gridCol w="5005315"/>
              </a:tblGrid>
              <a:tr h="453524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Usecase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nhật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3524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tả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phép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sửa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3524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Actor: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lý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3524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dùng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đã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đăng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vào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3524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Hậu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sau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nhật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sẽ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lưu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diện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website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3524">
                <a:tc gridSpan="2"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Luồng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sự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chính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3524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86753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diện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lý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chọn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chức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sửa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Hiển thị giao diện “sửa sản phẩm”.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86753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vào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danh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mục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sẵn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click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nút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Thêm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53524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 Hệ thống xử lý thông tin và hiển thị danh sách sản phẩm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53524">
                <a:tc gridSpan="2"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Luồng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sự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thay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thế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3524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Chọn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Hủy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 Hiển thị danh sách sản phẩm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53524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Nếu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sai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quay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về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bước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2.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894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6032" y="0"/>
            <a:ext cx="265968" cy="693447"/>
          </a:xfrm>
        </p:spPr>
        <p:txBody>
          <a:bodyPr/>
          <a:lstStyle/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3858" y="0"/>
            <a:ext cx="10082653" cy="6858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Sequence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858" y="580446"/>
            <a:ext cx="10011092" cy="613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03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05724" cy="256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0"/>
            <a:ext cx="9905999" cy="6858000"/>
          </a:xfrm>
        </p:spPr>
        <p:txBody>
          <a:bodyPr/>
          <a:lstStyle/>
          <a:p>
            <a:r>
              <a:rPr lang="vi-VN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Đặc tả usecase xoá sản phẩm</a:t>
            </a:r>
            <a:endParaRPr lang="en-US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237560"/>
              </p:ext>
            </p:extLst>
          </p:nvPr>
        </p:nvGraphicFramePr>
        <p:xfrm>
          <a:off x="1240403" y="564541"/>
          <a:ext cx="10106108" cy="62010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57096"/>
                <a:gridCol w="5049012"/>
              </a:tblGrid>
              <a:tr h="466709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Usecase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Xóa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6709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tả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Cho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phép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xoá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6709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Actor: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</a:t>
                      </a:r>
                      <a:r>
                        <a:rPr lang="vi-VN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lý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6709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dùng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đã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đăng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vào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6709">
                <a:tc gridSpan="2">
                  <a:txBody>
                    <a:bodyPr/>
                    <a:lstStyle/>
                    <a:p>
                      <a:pPr marL="0" marR="0" algn="just" fontAlgn="base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Hậu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sau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khi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bị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xoá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sẽ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còn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6709">
                <a:tc gridSpan="2"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Luồng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sự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chính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6709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933420"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diện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lý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chọn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cần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xóa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danh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sách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rồi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chọn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chức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Xóa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cửa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sổ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93556"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Chọn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Hệ thống xóa thông tin tài khoản, hiển thị danh sách tài khoản.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66709"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66709">
                <a:tc gridSpan="2"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Luồng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sự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thay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thế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6709"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Chọn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Hủy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danh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sách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2871" marR="62871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43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9299" y="397565"/>
            <a:ext cx="218260" cy="3992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647" y="0"/>
            <a:ext cx="10153816" cy="6858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Sequence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xoá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47" y="612250"/>
            <a:ext cx="10153816" cy="608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628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1375" y="268660"/>
            <a:ext cx="464750" cy="4549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648" y="0"/>
            <a:ext cx="10161766" cy="6858000"/>
          </a:xfrm>
        </p:spPr>
        <p:txBody>
          <a:bodyPr>
            <a:norm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30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30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30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endParaRPr lang="en-US" sz="3000" b="1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endParaRPr lang="en-US" sz="2800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47" y="1272209"/>
            <a:ext cx="10070727" cy="520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99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321627" cy="478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0"/>
            <a:ext cx="9905999" cy="6858000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57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54" y="618518"/>
            <a:ext cx="10002741" cy="602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822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5996" y="0"/>
            <a:ext cx="9905999" cy="6858000"/>
          </a:xfrm>
        </p:spPr>
        <p:txBody>
          <a:bodyPr/>
          <a:lstStyle/>
          <a:p>
            <a:r>
              <a:rPr lang="vi-VN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Biểu đồ hoạt động cập nhật tài khoản</a:t>
            </a:r>
            <a:endParaRPr lang="en-US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25602" name="Picture 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3" y="618518"/>
            <a:ext cx="10050448" cy="6028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46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0"/>
            <a:ext cx="10367173" cy="6858000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xoá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626" name="Picture 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65" y="618517"/>
            <a:ext cx="9923227" cy="598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842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 rot="10800000" flipV="1">
            <a:off x="170099" y="3866148"/>
            <a:ext cx="142721" cy="3722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916180" y="707666"/>
            <a:ext cx="8791575" cy="54864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cap="none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Nhược</a:t>
            </a:r>
            <a:r>
              <a:rPr lang="en-US" sz="2800" b="1" cap="none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none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800" b="1" cap="none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r>
              <a:rPr lang="en-US" sz="1600" cap="none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Nhược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HTML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tồn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tĩnh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.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dung .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backend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bên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riêng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mẻ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logic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nay ,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cap="non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chậm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HTML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HTML5.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render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tag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bên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cap="none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HTML5.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cap="non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cap="none" dirty="0" smtClean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13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501" y="0"/>
            <a:ext cx="10058399" cy="6858000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effectLst/>
              </a:rPr>
              <a:t>Biểu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đồ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hoạt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động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thêm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sản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phẩm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76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14" y="481840"/>
            <a:ext cx="9907325" cy="6237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97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0"/>
            <a:ext cx="10236904" cy="6858000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67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505694"/>
            <a:ext cx="10082254" cy="618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75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0"/>
            <a:ext cx="10236904" cy="6858000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effectLst/>
              </a:rPr>
              <a:t>Biểu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đồ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hoạt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động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xoá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sản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phẩm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969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713" y="531053"/>
            <a:ext cx="10074303" cy="610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545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0"/>
            <a:ext cx="9905999" cy="6858000"/>
          </a:xfrm>
        </p:spPr>
        <p:txBody>
          <a:bodyPr>
            <a:norm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2800" b="1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 smtClean="0">
                <a:effectLst/>
              </a:rPr>
              <a:t> </a:t>
            </a:r>
            <a:r>
              <a:rPr lang="vi-VN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 hình thực thể</a:t>
            </a:r>
            <a:endParaRPr lang="en-US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800" b="1" dirty="0">
              <a:effectLst/>
            </a:endParaRPr>
          </a:p>
          <a:p>
            <a:pPr marL="0" indent="0">
              <a:buNone/>
            </a:pP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314068"/>
              </p:ext>
            </p:extLst>
          </p:nvPr>
        </p:nvGraphicFramePr>
        <p:xfrm>
          <a:off x="1141413" y="1367624"/>
          <a:ext cx="9906000" cy="51444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97353"/>
                <a:gridCol w="4972812"/>
                <a:gridCol w="2335835"/>
              </a:tblGrid>
              <a:tr h="508391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Kiểu</a:t>
                      </a:r>
                      <a:r>
                        <a:rPr lang="en-US" sz="16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16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thể</a:t>
                      </a:r>
                      <a:endParaRPr lang="en-US" sz="16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6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thuộc</a:t>
                      </a:r>
                      <a:r>
                        <a:rPr lang="en-US" sz="16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endParaRPr lang="en-US" sz="16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Thuộc</a:t>
                      </a:r>
                      <a:r>
                        <a:rPr lang="en-US" sz="16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r>
                        <a:rPr lang="en-US" sz="16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khóa</a:t>
                      </a:r>
                      <a:endParaRPr lang="en-US" sz="16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508025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KHÁCH HÀNG</a:t>
                      </a:r>
                      <a:endParaRPr lang="en-US" sz="12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ã khách hàng, email, số điện thoại</a:t>
                      </a:r>
                      <a:endParaRPr lang="en-US" sz="12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khách hàng</a:t>
                      </a:r>
                      <a:endParaRPr lang="en-US" sz="12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08391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 PHẨM</a:t>
                      </a:r>
                      <a:endParaRPr lang="en-US" sz="12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sản phẩm, tên sản phẩm, giá tiền, tình trạng, hình ảnh</a:t>
                      </a:r>
                      <a:endParaRPr lang="en-US" sz="12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sản phẩm</a:t>
                      </a:r>
                      <a:endParaRPr lang="en-US" sz="12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08391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 LUẬN</a:t>
                      </a:r>
                      <a:endParaRPr lang="en-US" sz="12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bình luận,email, nội dung</a:t>
                      </a:r>
                      <a:endParaRPr lang="en-US" sz="12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bình luận</a:t>
                      </a:r>
                      <a:endParaRPr lang="en-US" sz="12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1077729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THANH TO</a:t>
                      </a:r>
                      <a:r>
                        <a:rPr lang="en-US" sz="13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ÁN</a:t>
                      </a:r>
                      <a:endParaRPr lang="en-US" sz="12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thanh toán, email khách hàng, số điện thoại, địa chỉ, giá tiền, phương thức thành toán, nội dung</a:t>
                      </a:r>
                      <a:endParaRPr lang="en-US" sz="12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thanh toán</a:t>
                      </a:r>
                      <a:endParaRPr lang="en-US" sz="12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08391"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ĐẶT HÀNG</a:t>
                      </a:r>
                      <a:endParaRPr lang="en-US" sz="12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ã đặt hàng, số lượng</a:t>
                      </a:r>
                      <a:endParaRPr lang="en-US" sz="12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đặt hàng</a:t>
                      </a:r>
                      <a:endParaRPr lang="en-US" sz="12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08391"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BANNER</a:t>
                      </a:r>
                      <a:endParaRPr lang="en-US" sz="12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banner, tên banner, nội dung, hình ảnh</a:t>
                      </a:r>
                      <a:endParaRPr lang="en-US" sz="12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banner</a:t>
                      </a:r>
                      <a:endParaRPr lang="en-US" sz="12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08391"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DANH MỤC SẢN PHẨM</a:t>
                      </a:r>
                      <a:endParaRPr lang="en-US" sz="12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danh mục sản phẩm, tên danh mục</a:t>
                      </a:r>
                      <a:endParaRPr lang="en-US" sz="12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danh mục sản phẩm</a:t>
                      </a:r>
                      <a:endParaRPr lang="en-US" sz="12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08391"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TIN TỨC</a:t>
                      </a:r>
                      <a:endParaRPr lang="en-US" sz="12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tin tức, tên tin tức, nội dung, hình ảnh</a:t>
                      </a:r>
                      <a:endParaRPr lang="en-US" sz="12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</a:t>
                      </a:r>
                      <a:r>
                        <a:rPr lang="en-US" sz="13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3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tức</a:t>
                      </a:r>
                      <a:endParaRPr lang="en-US" sz="12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05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1073426" y="618518"/>
            <a:ext cx="67987" cy="4151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0"/>
            <a:ext cx="10221002" cy="6858000"/>
          </a:xfrm>
        </p:spPr>
        <p:txBody>
          <a:bodyPr/>
          <a:lstStyle/>
          <a:p>
            <a:pPr marL="0" indent="0">
              <a:buNone/>
            </a:pPr>
            <a:r>
              <a:rPr lang="vi-VN" sz="2800" b="1" dirty="0">
                <a:solidFill>
                  <a:srgbClr val="FF0000"/>
                </a:solidFill>
                <a:effectLst/>
              </a:rPr>
              <a:t>Cơ sở dữ </a:t>
            </a:r>
            <a:r>
              <a:rPr lang="vi-VN" sz="2800" b="1" dirty="0" smtClean="0">
                <a:solidFill>
                  <a:srgbClr val="FF0000"/>
                </a:solidFill>
                <a:effectLst/>
              </a:rPr>
              <a:t>liệu</a:t>
            </a:r>
            <a:endParaRPr lang="en-US" sz="2800" b="1" dirty="0" smtClean="0">
              <a:solidFill>
                <a:srgbClr val="FF0000"/>
              </a:solidFill>
              <a:effectLst/>
            </a:endParaRPr>
          </a:p>
          <a:p>
            <a:r>
              <a:rPr lang="vi-VN" b="1" dirty="0">
                <a:solidFill>
                  <a:srgbClr val="FF0000"/>
                </a:solidFill>
                <a:effectLst/>
              </a:rPr>
              <a:t>Các bảng dữ </a:t>
            </a:r>
            <a:r>
              <a:rPr lang="vi-VN" b="1" dirty="0" smtClean="0">
                <a:solidFill>
                  <a:srgbClr val="FF0000"/>
                </a:solidFill>
                <a:effectLst/>
              </a:rPr>
              <a:t>liệu</a:t>
            </a:r>
            <a:endParaRPr lang="en-US" b="1" dirty="0" smtClean="0">
              <a:solidFill>
                <a:srgbClr val="FF0000"/>
              </a:solidFill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b="1" dirty="0" smtClean="0">
                <a:solidFill>
                  <a:srgbClr val="FF0000"/>
                </a:solidFill>
                <a:effectLst/>
              </a:rPr>
              <a:t>Bảng </a:t>
            </a:r>
            <a:r>
              <a:rPr lang="vi-VN" b="1" dirty="0">
                <a:solidFill>
                  <a:srgbClr val="FF0000"/>
                </a:solidFill>
                <a:effectLst/>
              </a:rPr>
              <a:t>user</a:t>
            </a:r>
            <a:endParaRPr lang="en-US" b="1" dirty="0" smtClean="0">
              <a:solidFill>
                <a:srgbClr val="FF0000"/>
              </a:solidFill>
              <a:effectLst/>
            </a:endParaRPr>
          </a:p>
          <a:p>
            <a:pPr marL="0" indent="0">
              <a:buNone/>
            </a:pPr>
            <a:endParaRPr lang="en-US" b="1" dirty="0">
              <a:effectLst/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629101"/>
              </p:ext>
            </p:extLst>
          </p:nvPr>
        </p:nvGraphicFramePr>
        <p:xfrm>
          <a:off x="1141413" y="1781090"/>
          <a:ext cx="9906000" cy="49457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2574"/>
                <a:gridCol w="3179826"/>
                <a:gridCol w="1981200"/>
                <a:gridCol w="1234288"/>
                <a:gridCol w="2728112"/>
              </a:tblGrid>
              <a:tr h="55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Trường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Kiểu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liệu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Kích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cỡ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Ghi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chú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5483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user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483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 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 khách hàng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483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 khách hàng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5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Phone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 điện thoại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5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Username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 đăng nhập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5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Passworld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 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Mật khẩu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5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Created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Ngày tạo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500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Role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Phân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quyền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7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727144" cy="208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0"/>
            <a:ext cx="9905999" cy="676656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2.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001333"/>
              </p:ext>
            </p:extLst>
          </p:nvPr>
        </p:nvGraphicFramePr>
        <p:xfrm>
          <a:off x="1141413" y="1550504"/>
          <a:ext cx="9906000" cy="31487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2574"/>
                <a:gridCol w="2591410"/>
                <a:gridCol w="2014880"/>
                <a:gridCol w="1394765"/>
                <a:gridCol w="3122371"/>
              </a:tblGrid>
              <a:tr h="1049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 Trường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Kiểu dữ liệu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Kích cỡ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Ghi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chú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1049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danh mục sản phẩm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1049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 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danh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mục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29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0"/>
            <a:ext cx="10300515" cy="68580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620428"/>
              </p:ext>
            </p:extLst>
          </p:nvPr>
        </p:nvGraphicFramePr>
        <p:xfrm>
          <a:off x="1141413" y="707662"/>
          <a:ext cx="9906000" cy="54625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2574"/>
                <a:gridCol w="2745943"/>
                <a:gridCol w="1860347"/>
                <a:gridCol w="1394765"/>
                <a:gridCol w="3122371"/>
              </a:tblGrid>
              <a:tr h="4965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13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3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Trường</a:t>
                      </a:r>
                      <a:endParaRPr lang="en-US" sz="13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Kiểu</a:t>
                      </a:r>
                      <a:r>
                        <a:rPr lang="en-US" sz="13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13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liệu</a:t>
                      </a:r>
                      <a:endParaRPr lang="en-US" sz="13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Kích</a:t>
                      </a:r>
                      <a:r>
                        <a:rPr lang="en-US" sz="13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cỡ</a:t>
                      </a:r>
                      <a:endParaRPr lang="en-US" sz="13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Ghi</a:t>
                      </a:r>
                      <a:r>
                        <a:rPr lang="en-US" sz="13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chú</a:t>
                      </a:r>
                      <a:endParaRPr lang="en-US" sz="13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4965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3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sản phẩm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965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3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Catalog_id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danh mục sản phẩm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965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3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 sản phẩm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965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3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 tiền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965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3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Tình trạng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965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</a:t>
                      </a:r>
                      <a:endParaRPr lang="en-US" sz="13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 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Miêu tả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965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3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Nội dung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965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3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Image_link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Hình ảnh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965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3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Created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Ngày tạo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965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3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Discount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3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Giảm</a:t>
                      </a:r>
                      <a:r>
                        <a:rPr lang="en-US" sz="13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endParaRPr lang="en-US" sz="13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93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0"/>
            <a:ext cx="9905999" cy="68580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review</a:t>
            </a:r>
            <a:endParaRPr lang="en-US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473239"/>
              </p:ext>
            </p:extLst>
          </p:nvPr>
        </p:nvGraphicFramePr>
        <p:xfrm>
          <a:off x="1141413" y="858739"/>
          <a:ext cx="9906000" cy="52319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2574"/>
                <a:gridCol w="2745943"/>
                <a:gridCol w="1860347"/>
                <a:gridCol w="1394765"/>
                <a:gridCol w="3122371"/>
              </a:tblGrid>
              <a:tr h="748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Trường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Kiểu dữ liệu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Kích cỡ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Ghi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chú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7464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review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7464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 review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7464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 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748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Product_id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sản phẩm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748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Nội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dung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7464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Created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 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Ngày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review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16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1095694" y="618518"/>
            <a:ext cx="45719" cy="2958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0"/>
            <a:ext cx="10213051" cy="68580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ordered</a:t>
            </a:r>
            <a:endParaRPr lang="en-US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931598"/>
              </p:ext>
            </p:extLst>
          </p:nvPr>
        </p:nvGraphicFramePr>
        <p:xfrm>
          <a:off x="1141413" y="779228"/>
          <a:ext cx="9906000" cy="52081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2574"/>
                <a:gridCol w="2745943"/>
                <a:gridCol w="1860347"/>
                <a:gridCol w="1394765"/>
                <a:gridCol w="3122371"/>
              </a:tblGrid>
              <a:tr h="1042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Trường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Kiểu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liệu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Kích cỡ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Ghi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chú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10396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ordered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1042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Product_name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10396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Transaction_id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thanh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toán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1042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Qty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16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0"/>
            <a:ext cx="10205098" cy="68580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tức</a:t>
            </a:r>
            <a:endParaRPr lang="en-US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59642"/>
              </p:ext>
            </p:extLst>
          </p:nvPr>
        </p:nvGraphicFramePr>
        <p:xfrm>
          <a:off x="1141413" y="723566"/>
          <a:ext cx="9906000" cy="5470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2574"/>
                <a:gridCol w="2745943"/>
                <a:gridCol w="1860347"/>
                <a:gridCol w="1394765"/>
                <a:gridCol w="3122371"/>
              </a:tblGrid>
              <a:tr h="9117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 Trường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Kiểu dữ liệu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Kích cỡ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Ghi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chú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9117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tin tức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9117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Tiêu đề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9117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Nội dung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9117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Image_link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ảnh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9117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Created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Ngày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tạo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44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949" y="0"/>
            <a:ext cx="9905998" cy="1478570"/>
          </a:xfrm>
        </p:spPr>
        <p:txBody>
          <a:bodyPr/>
          <a:lstStyle/>
          <a:p>
            <a:r>
              <a:rPr lang="en-US" b="1" cap="none" dirty="0" err="1" smtClean="0">
                <a:solidFill>
                  <a:srgbClr val="FF0000"/>
                </a:solidFill>
              </a:rPr>
              <a:t>Ngôn</a:t>
            </a:r>
            <a:r>
              <a:rPr lang="en-US" b="1" cap="none" dirty="0" smtClean="0">
                <a:solidFill>
                  <a:srgbClr val="FF0000"/>
                </a:solidFill>
              </a:rPr>
              <a:t> </a:t>
            </a:r>
            <a:r>
              <a:rPr lang="en-US" b="1" cap="none" dirty="0" err="1" smtClean="0">
                <a:solidFill>
                  <a:srgbClr val="FF0000"/>
                </a:solidFill>
              </a:rPr>
              <a:t>ngữ</a:t>
            </a:r>
            <a:r>
              <a:rPr lang="en-US" b="1" cap="none" dirty="0" smtClean="0">
                <a:solidFill>
                  <a:srgbClr val="FF0000"/>
                </a:solidFill>
              </a:rPr>
              <a:t> CSS</a:t>
            </a:r>
            <a:endParaRPr lang="en-US" b="1" cap="none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3948" y="1645188"/>
            <a:ext cx="9905999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niệm</a:t>
            </a:r>
            <a:endParaRPr lang="en-US" sz="28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CSS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tắt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Cascading Style Sheets,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rằng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HTML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CSS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chút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HTML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màu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sắc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màu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645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0"/>
            <a:ext cx="10221002" cy="68580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US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737043"/>
              </p:ext>
            </p:extLst>
          </p:nvPr>
        </p:nvGraphicFramePr>
        <p:xfrm>
          <a:off x="1200647" y="618512"/>
          <a:ext cx="10082254" cy="55437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5498"/>
                <a:gridCol w="2794816"/>
                <a:gridCol w="1892509"/>
                <a:gridCol w="1419660"/>
                <a:gridCol w="3179771"/>
              </a:tblGrid>
              <a:tr h="4619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 Trường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Kiểu dữ liệu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Kích cỡ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Ghi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chú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4619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thanh toán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619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Tình trạng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619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 khoản đăng nhập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619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 khách hàng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619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Mail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 khách hàng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619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Phone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 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 điện thoại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619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Địa chỉ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619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Amount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 tiền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619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payment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Phương thức thanh toán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619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Message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Nội dung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619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Created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lang="en-US" sz="13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Ngày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thanh</a:t>
                      </a:r>
                      <a:r>
                        <a:rPr lang="en-US" sz="13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toán</a:t>
                      </a:r>
                      <a:endParaRPr lang="en-US" sz="13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110" marR="6811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69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727144" cy="5185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0"/>
            <a:ext cx="10236904" cy="6858000"/>
          </a:xfrm>
        </p:spPr>
        <p:txBody>
          <a:bodyPr/>
          <a:lstStyle/>
          <a:p>
            <a:pPr hangingPunct="0"/>
            <a:r>
              <a:rPr lang="en-US" b="1" dirty="0" err="1">
                <a:solidFill>
                  <a:srgbClr val="FF0000"/>
                </a:solidFill>
                <a:effectLst/>
              </a:rPr>
              <a:t>Mô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hình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cơ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sở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dữ</a:t>
            </a:r>
            <a:r>
              <a:rPr lang="en-US" b="1" dirty="0">
                <a:solidFill>
                  <a:srgbClr val="FF0000"/>
                </a:solidFill>
                <a:effectLst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liệu</a:t>
            </a:r>
            <a:endParaRPr lang="en-US" dirty="0">
              <a:solidFill>
                <a:srgbClr val="FF0000"/>
              </a:solidFill>
              <a:effectLst/>
            </a:endParaRPr>
          </a:p>
        </p:txBody>
      </p:sp>
      <p:pic>
        <p:nvPicPr>
          <p:cNvPr id="3891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08" y="556592"/>
            <a:ext cx="10089549" cy="5677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43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94" y="361845"/>
            <a:ext cx="9940505" cy="92152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3: </a:t>
            </a:r>
            <a:r>
              <a:rPr lang="en-US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CÀI ĐẶT CHƯƠNG TRÌNH VÀ KẾT QUẢ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306" y="1283369"/>
            <a:ext cx="9788106" cy="5486399"/>
          </a:xfrm>
        </p:spPr>
        <p:txBody>
          <a:bodyPr>
            <a:norm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endParaRPr lang="en-US" sz="2800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3873" y="128336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994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473971"/>
            <a:ext cx="8953915" cy="416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85479" y="4499128"/>
            <a:ext cx="2487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2056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501" y="0"/>
            <a:ext cx="9822910" cy="6631388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6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725" y="1009816"/>
            <a:ext cx="8078525" cy="4723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16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13235348" y="1479249"/>
            <a:ext cx="305724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9411" y="248653"/>
            <a:ext cx="9788107" cy="6087979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98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53" y="1235242"/>
            <a:ext cx="8582525" cy="466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43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647" y="0"/>
            <a:ext cx="9846764" cy="359399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64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511" y="646347"/>
            <a:ext cx="7180553" cy="963792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257" y="0"/>
            <a:ext cx="10098157" cy="6858000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0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57" y="1184744"/>
            <a:ext cx="8643067" cy="4548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581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64257" y="0"/>
            <a:ext cx="10026595" cy="6857999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03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57" y="787179"/>
            <a:ext cx="8762337" cy="5208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73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1405" y="2398808"/>
            <a:ext cx="538192" cy="643426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096" y="-1"/>
            <a:ext cx="10202778" cy="6858001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05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96" y="872655"/>
            <a:ext cx="9942180" cy="511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571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1744" y="445273"/>
            <a:ext cx="2070914" cy="1129085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2695" y="0"/>
            <a:ext cx="10363599" cy="6858000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giỏ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08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05" y="745435"/>
            <a:ext cx="10302053" cy="535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179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48" y="185033"/>
            <a:ext cx="547473" cy="105021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505327"/>
            <a:ext cx="9905999" cy="5815262"/>
          </a:xfrm>
        </p:spPr>
        <p:txBody>
          <a:bodyPr>
            <a:norm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</a:rPr>
              <a:t>Ưu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Điểm</a:t>
            </a:r>
            <a:r>
              <a:rPr lang="en-US" sz="2800" b="1" dirty="0" smtClean="0">
                <a:solidFill>
                  <a:srgbClr val="FF0000"/>
                </a:solidFill>
              </a:rPr>
              <a:t> :</a:t>
            </a:r>
          </a:p>
          <a:p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transform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rotate,scale,skew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animate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jQuery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vi-V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Hiệu ứng của css3 nên nó diễn ra khá mượt. Ta cũng có thế sử dụng css3-transition để tạo nhiều hiệu ứng diễn ra liên tiếp.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vi-V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Giảm mã script, giúp tránh lỗi </a:t>
            </a:r>
            <a:r>
              <a:rPr lang="vi-VN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Nhược</a:t>
            </a:r>
            <a:r>
              <a:rPr lang="en-US" sz="2800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800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mọi</a:t>
            </a: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web.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156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7411" y="205050"/>
            <a:ext cx="925926" cy="43900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2696" y="0"/>
            <a:ext cx="10185621" cy="685800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10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849105"/>
            <a:ext cx="10281037" cy="520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352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11557621" y="389614"/>
            <a:ext cx="218260" cy="698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647" y="0"/>
            <a:ext cx="10137913" cy="6857999"/>
          </a:xfrm>
        </p:spPr>
        <p:txBody>
          <a:bodyPr>
            <a:norm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endParaRPr lang="en-US" sz="2800" b="1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13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47" y="1192696"/>
            <a:ext cx="9978887" cy="5001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877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62" y="403833"/>
            <a:ext cx="265968" cy="4628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0890" y="0"/>
            <a:ext cx="10209475" cy="6857999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User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15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90" y="723569"/>
            <a:ext cx="10296939" cy="53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20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7411" y="268661"/>
            <a:ext cx="639679" cy="486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6550" y="0"/>
            <a:ext cx="10145864" cy="6857999"/>
          </a:xfrm>
        </p:spPr>
        <p:txBody>
          <a:bodyPr>
            <a:normAutofit/>
          </a:bodyPr>
          <a:lstStyle/>
          <a:p>
            <a:r>
              <a:rPr lang="vi-VN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 diện trang quản lý chuyên mục</a:t>
            </a:r>
            <a:endParaRPr lang="en-US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017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50" y="755373"/>
            <a:ext cx="10145863" cy="54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611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6345" y="69878"/>
            <a:ext cx="1299637" cy="2084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257" y="0"/>
            <a:ext cx="10114060" cy="685800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0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57" y="659958"/>
            <a:ext cx="10114060" cy="555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777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0644" y="1397746"/>
            <a:ext cx="504507" cy="2004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744" y="0"/>
            <a:ext cx="10205900" cy="6858000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22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70" y="803082"/>
            <a:ext cx="10356974" cy="527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739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8352" y="650323"/>
            <a:ext cx="289822" cy="732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646" y="0"/>
            <a:ext cx="10161767" cy="685799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review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25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07" y="723569"/>
            <a:ext cx="10237706" cy="531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83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7411" y="936571"/>
            <a:ext cx="273919" cy="3674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0"/>
            <a:ext cx="9905999" cy="685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endParaRPr lang="en-US" sz="2800" b="1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dirty="0">
                <a:solidFill>
                  <a:srgbClr val="FF0000"/>
                </a:solidFill>
                <a:effectLst/>
              </a:rPr>
              <a:t>.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484284"/>
              </p:ext>
            </p:extLst>
          </p:nvPr>
        </p:nvGraphicFramePr>
        <p:xfrm>
          <a:off x="1141412" y="1860604"/>
          <a:ext cx="10069927" cy="43652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2946"/>
                <a:gridCol w="2667640"/>
                <a:gridCol w="3357424"/>
                <a:gridCol w="3021917"/>
              </a:tblGrid>
              <a:tr h="412064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625" marR="61625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</a:t>
                      </a:r>
                      <a:endParaRPr 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625" marR="61625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mong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đợi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625" marR="61625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tế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625" marR="61625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1334641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625" marR="61625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 nhập dữ liệụ một hoặc nhiều trường bắt buộc, bấm button đăng ký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625" marR="61625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cầu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đầy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đủ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tin”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625" marR="61625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lỗi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để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trống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trường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mật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khẩu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địa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email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625" marR="61625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873352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625" marR="61625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đã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625" marR="61625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lỗi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dùng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đã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hãy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chọn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một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khác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625" marR="61625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lỗi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dùng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đã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hãy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chọn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một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khác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625" marR="61625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873352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625" marR="61625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 đúng các trường nhưng mật khẩu nhỏ hơn 6 kí tự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625" marR="61625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lỗi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mật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khẩu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phải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lớn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hơn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6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kí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tự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625" marR="61625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 thị thông báo lỗi mật khẩu phải lớn hơn 6 kí tự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625" marR="61625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871857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625" marR="61625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 đầy đủ dữ liệu các trường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625" marR="61625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 thị thông báo bạn đã đăng ký thành công</a:t>
                      </a:r>
                      <a:endParaRPr lang="en-US" sz="1400" b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625" marR="61625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bạn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đã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đăng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ký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thành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endParaRPr lang="en-US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625" marR="61625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463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0258" y="165293"/>
            <a:ext cx="234163" cy="478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0"/>
            <a:ext cx="10205099" cy="685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endParaRPr lang="en-US" sz="2800" b="1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Mục đích: kiểm thử chức năng đăng nhập vào hệ thống</a:t>
            </a:r>
            <a:endParaRPr lang="en-US" sz="2000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 năng: thực hiện được chức năng đăng nhập vào hệ thống</a:t>
            </a:r>
            <a:endParaRPr lang="en-US" sz="2000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effectLst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021576"/>
              </p:ext>
            </p:extLst>
          </p:nvPr>
        </p:nvGraphicFramePr>
        <p:xfrm>
          <a:off x="1141413" y="1685677"/>
          <a:ext cx="10046071" cy="45004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8026"/>
                <a:gridCol w="2384937"/>
                <a:gridCol w="2885232"/>
                <a:gridCol w="2513527"/>
                <a:gridCol w="1384349"/>
              </a:tblGrid>
              <a:tr h="535328"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778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tả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778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 quả mong đợi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778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 quả thực tế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778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Pass/Fail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1717491"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778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liệu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trường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bấm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button login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778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 thị thông báo lỗi không được để trống các trường tên đăng nhập và mật khẩu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778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 thị thông báo lỗi vui lòng điền vào trường tên tài khoản hoặc mật khẩu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778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1123810"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778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 sai tên đăng nhập hoặc mật khẩu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778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 thị thông báo lỗi nhập sai tên đăng nhập hoặc mật khẩu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778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 thị thông báo lỗi nhập sai tên đăng nhập hoặc mật khẩu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778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1123810"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778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 đúng tên đăng nhập và mật khẩu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778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 hiện chyển trang  với quyền tương ứng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778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 hiện chyển trang với quyền tương ứng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1778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55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1590" y="149391"/>
            <a:ext cx="520410" cy="1527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49390"/>
            <a:ext cx="10236905" cy="6708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sz="2800" b="1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2000" dirty="0">
                <a:solidFill>
                  <a:srgbClr val="FF0000"/>
                </a:solidFill>
                <a:effectLst/>
              </a:rPr>
              <a:t>Mục đích: kiểm thử các chức năng trong lớp sản phẩm.</a:t>
            </a:r>
            <a:endParaRPr lang="en-US" sz="2000" dirty="0">
              <a:solidFill>
                <a:srgbClr val="FF0000"/>
              </a:solidFill>
              <a:effectLst/>
            </a:endParaRPr>
          </a:p>
          <a:p>
            <a:r>
              <a:rPr lang="en-US" sz="2000" dirty="0" err="1">
                <a:solidFill>
                  <a:srgbClr val="FF0000"/>
                </a:solidFill>
                <a:effectLst/>
              </a:rPr>
              <a:t>Chức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effectLst/>
              </a:rPr>
              <a:t>năng</a:t>
            </a:r>
            <a:r>
              <a:rPr lang="en-US" sz="2000" dirty="0" smtClean="0">
                <a:solidFill>
                  <a:srgbClr val="FF0000"/>
                </a:solidFill>
                <a:effectLst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  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Thực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hiện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được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chức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năng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thêm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sản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phẩm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vào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bảng</a:t>
            </a:r>
            <a:r>
              <a:rPr lang="en-US" sz="2000" dirty="0">
                <a:solidFill>
                  <a:srgbClr val="FF0000"/>
                </a:solidFill>
                <a:effectLst/>
              </a:rPr>
              <a:t>.</a:t>
            </a:r>
          </a:p>
          <a:p>
            <a:pPr marL="0" indent="0">
              <a:buNone/>
            </a:pP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829503"/>
              </p:ext>
            </p:extLst>
          </p:nvPr>
        </p:nvGraphicFramePr>
        <p:xfrm>
          <a:off x="1288112" y="2249487"/>
          <a:ext cx="10169718" cy="4036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7754"/>
                <a:gridCol w="2285221"/>
                <a:gridCol w="2911797"/>
                <a:gridCol w="2620617"/>
                <a:gridCol w="1434329"/>
              </a:tblGrid>
              <a:tr h="268273"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488" marR="54488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488" marR="54488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 quả mong đợi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488" marR="54488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 quả thực tế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488" marR="54488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Pass/Fail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488" marR="54488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1341364"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488" marR="54488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 nhập dữ liệu tất cả các trường và kích nút thêm mới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488" marR="54488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 thị thông báo lỗi “Yêu cầu nhập đầy đủ thông tin”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488" marR="54488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 thị thông báo vui lòng điền vào trường này (tất cả các trường bị bỏ trống)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488" marR="54488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488" marR="54488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1341364"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488" marR="54488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 nhập dữ liệu cho một trong tất cả các trường và kích nút thêm mới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488" marR="54488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lỗi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cầu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đầy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đủ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tin”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488" marR="54488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 thị thông báo vui lòng điền vào trường này (trường chưa nhập dữ liệu)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488" marR="54488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488" marR="54488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1073090"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488" marR="54488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 đầy đủ các trường thống tin sản phẩm 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488" marR="54488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Xuất hiện thông báo thêm mới thành công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488" marR="54488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thành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chuyển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qua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danh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sách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lên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table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488" marR="54488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488" marR="54488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0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535" y="-1"/>
            <a:ext cx="4915739" cy="970547"/>
          </a:xfrm>
        </p:spPr>
        <p:txBody>
          <a:bodyPr>
            <a:normAutofit/>
          </a:bodyPr>
          <a:lstStyle/>
          <a:p>
            <a:r>
              <a:rPr lang="en-US" b="1" cap="none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b="1" cap="non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cap="none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b="1" cap="non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JavaScript</a:t>
            </a:r>
            <a:endParaRPr lang="en-US" b="1" cap="none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4535" y="794084"/>
            <a:ext cx="9905999" cy="62323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US" sz="2800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niệm</a:t>
            </a:r>
            <a:endParaRPr lang="en-US" sz="2800" b="1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(OOP)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(class</a:t>
            </a:r>
            <a:r>
              <a:rPr lang="en-US" sz="1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biên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Java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biên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bytecode, bytecode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môi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(runtime environment)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1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1800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vậy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1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7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trừu</a:t>
            </a:r>
            <a:r>
              <a:rPr lang="en-US" sz="17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17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(Abstraction)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thù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xét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mối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17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7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17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7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(Polymorphism)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7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đưa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bao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7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17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thừa</a:t>
            </a:r>
            <a:r>
              <a:rPr lang="en-US" sz="17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(Inheritance)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7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sẻ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sẵn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7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US" sz="17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gói</a:t>
            </a:r>
            <a:r>
              <a:rPr lang="en-US" sz="17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(Encapsulation)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giấu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ấy</a:t>
            </a:r>
            <a:r>
              <a:rPr lang="en-US" sz="17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4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5335" y="618518"/>
            <a:ext cx="162075" cy="1448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19270"/>
            <a:ext cx="9905999" cy="6738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sz="2800" b="1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Mục đích: kiểm thử cập nhật các thông tin sản phẩm.</a:t>
            </a:r>
            <a:endParaRPr lang="en-US" sz="2000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673415"/>
              </p:ext>
            </p:extLst>
          </p:nvPr>
        </p:nvGraphicFramePr>
        <p:xfrm>
          <a:off x="1264257" y="2679589"/>
          <a:ext cx="10082255" cy="3930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1683"/>
                <a:gridCol w="2113746"/>
                <a:gridCol w="2886754"/>
                <a:gridCol w="2592732"/>
                <a:gridCol w="1427340"/>
              </a:tblGrid>
              <a:tr h="350416"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8380" marR="583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8380" marR="583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 quả mong đợi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8380" marR="583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 quả thực tế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8380" marR="583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Pass/Fail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8380" marR="583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1377130"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8380" marR="583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 nhật sửa dữ liệu sản phẩm nhưng thiếu thông tin một trong các trường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8380" marR="583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 báo “ Yêu cầu nhập đầy đủ thông tin” 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8380" marR="583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 báo vui lòng điền vào trường này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8380" marR="583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8380" marR="583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1101703"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8380" marR="583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 nhật đầy đủ thông tin dữ liệu sản phẩm khi sửa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8380" marR="583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thành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8380" marR="583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 thị chi tiết thông tin sản phẩm đã sửa thành công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8380" marR="583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8380" marR="583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1101703"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8380" marR="583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 nhật khi điền không đúng y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8380" marR="583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Xuất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dùng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đúng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định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dạng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8380" marR="583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Tự nhận định bắt buộc đúng kiểu định dạng (số hoặc chữ)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8380" marR="583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8380" marR="583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342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1131" y="173245"/>
            <a:ext cx="552215" cy="4151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302150"/>
            <a:ext cx="10169719" cy="655585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800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xóa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sz="2800" b="1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xóa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0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xóa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920641"/>
              </p:ext>
            </p:extLst>
          </p:nvPr>
        </p:nvGraphicFramePr>
        <p:xfrm>
          <a:off x="1542554" y="2345635"/>
          <a:ext cx="8977021" cy="28783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7853"/>
                <a:gridCol w="2109483"/>
                <a:gridCol w="2531379"/>
                <a:gridCol w="2278242"/>
                <a:gridCol w="1260064"/>
              </a:tblGrid>
              <a:tr h="541636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 quả mong đợi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 quả thực tế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Pass/Fail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2336735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Chọn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liệu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danh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sách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nhấn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nút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xóa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Xuất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xóa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thành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Xóa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thành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bị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mất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danh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sách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47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830"/>
            <a:ext cx="106942" cy="970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8355" y="0"/>
            <a:ext cx="9799056" cy="6857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800" b="1" dirty="0">
                <a:solidFill>
                  <a:srgbClr val="FF0000"/>
                </a:solidFill>
                <a:effectLst/>
              </a:rPr>
              <a:t>Kiểm thử thêm chuyên mục</a:t>
            </a:r>
            <a:endParaRPr lang="en-US" sz="2800" b="1" dirty="0">
              <a:solidFill>
                <a:srgbClr val="FF0000"/>
              </a:solidFill>
              <a:effectLst/>
            </a:endParaRPr>
          </a:p>
          <a:p>
            <a:r>
              <a:rPr lang="vi-VN" sz="2000" dirty="0">
                <a:solidFill>
                  <a:srgbClr val="FF0000"/>
                </a:solidFill>
                <a:effectLst/>
              </a:rPr>
              <a:t>Mục đích: kiểm thử chức năng thêm chuyên mục</a:t>
            </a:r>
            <a:endParaRPr lang="en-US" sz="2000" dirty="0">
              <a:solidFill>
                <a:srgbClr val="FF0000"/>
              </a:solidFill>
              <a:effectLst/>
            </a:endParaRPr>
          </a:p>
          <a:p>
            <a:r>
              <a:rPr lang="en-US" sz="2000" dirty="0" err="1">
                <a:solidFill>
                  <a:srgbClr val="FF0000"/>
                </a:solidFill>
                <a:effectLst/>
              </a:rPr>
              <a:t>Chức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năng</a:t>
            </a:r>
            <a:r>
              <a:rPr lang="en-US" sz="2000" dirty="0">
                <a:solidFill>
                  <a:srgbClr val="FF0000"/>
                </a:solidFill>
                <a:effectLst/>
              </a:rPr>
              <a:t>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</a:rPr>
              <a:t> 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Thực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hiện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được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chức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năng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thêm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chuyên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mục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vào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bảng</a:t>
            </a:r>
            <a:r>
              <a:rPr lang="en-US" sz="2000" dirty="0">
                <a:solidFill>
                  <a:srgbClr val="FF0000"/>
                </a:solidFill>
                <a:effectLst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</a:rPr>
              <a:t> 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Khi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người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dùng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điền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không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đầy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đủ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thông</a:t>
            </a:r>
            <a:r>
              <a:rPr lang="en-US" sz="2000" dirty="0">
                <a:solidFill>
                  <a:srgbClr val="FF0000"/>
                </a:solidFill>
                <a:effectLst/>
              </a:rPr>
              <a:t> tin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sẻ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trả</a:t>
            </a:r>
            <a:r>
              <a:rPr lang="en-US" sz="2000" dirty="0">
                <a:solidFill>
                  <a:srgbClr val="FF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</a:rPr>
              <a:t>về</a:t>
            </a:r>
            <a:r>
              <a:rPr lang="en-US" sz="2000" dirty="0">
                <a:solidFill>
                  <a:srgbClr val="FF0000"/>
                </a:solidFill>
                <a:effectLst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479900"/>
              </p:ext>
            </p:extLst>
          </p:nvPr>
        </p:nvGraphicFramePr>
        <p:xfrm>
          <a:off x="1319917" y="2560322"/>
          <a:ext cx="9891423" cy="42452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5233"/>
                <a:gridCol w="2330541"/>
                <a:gridCol w="2926015"/>
                <a:gridCol w="2449005"/>
                <a:gridCol w="1400629"/>
              </a:tblGrid>
              <a:tr h="291395"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 quả mong đợi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 quả thực tế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Pass/Fail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1020566"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 nhập dữ liệu tất cả các trường và kích nút thêm mới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lỗi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cầu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đầy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đủ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tin”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 thị thông báo vui lòng điền vào trường này (tất cả các trường bị bỏ trống)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1020566"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 nhập dữ liệu cho một trong tất cả các trường và kích nút thêm mới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lỗi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cầu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đầy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đủ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tin”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 thị thông báo vui lòng điền vào trường này (trường chưa nhập dữ liệu)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956385"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 đầy đủ các trường nhưng trùng tên chuyên mục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</a:p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chuyên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mục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đã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tồn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tại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 thị thông báo thêm mới không thành công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956385"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 đầy đủ các trường loại  sản phẩm 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 thị thông báo thêm mới thành công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 thành công chuyển qua danh sách loại sản phẩm hiển thị lên table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159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2939" marR="42939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06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 flipV="1">
            <a:off x="11047410" y="516835"/>
            <a:ext cx="45719" cy="10168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79512"/>
            <a:ext cx="9905999" cy="6623437"/>
          </a:xfrm>
        </p:spPr>
        <p:txBody>
          <a:bodyPr/>
          <a:lstStyle/>
          <a:p>
            <a:pPr marL="0" indent="0" hangingPunct="0">
              <a:buNone/>
            </a:pPr>
            <a:r>
              <a:rPr lang="vi-VN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 thử cập nhật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chuyên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endParaRPr lang="en-US" sz="2800" b="1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0"/>
            <a:r>
              <a:rPr lang="vi-VN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Mục đích: kiểm thử chức năng cập nhật chuyên mục.</a:t>
            </a:r>
            <a:endParaRPr lang="en-US" sz="2000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hangingPunct="0"/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hangingPunct="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10295"/>
              </p:ext>
            </p:extLst>
          </p:nvPr>
        </p:nvGraphicFramePr>
        <p:xfrm>
          <a:off x="1141412" y="2258170"/>
          <a:ext cx="10093781" cy="38722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4667"/>
                <a:gridCol w="2392954"/>
                <a:gridCol w="2871332"/>
                <a:gridCol w="2488630"/>
                <a:gridCol w="1436198"/>
              </a:tblGrid>
              <a:tr h="383691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 quả mong đợi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 quả thực tế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Pass/Fail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2082028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 nhật sửa dữ liệu chuyên mục nhưng thiếu thông tin một trong các trường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159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 thị thông báo “</a:t>
                      </a:r>
                    </a:p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 cầu nhập đầy đủ thông tin”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vui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lòng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vào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trường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này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1406566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 nhật đầy đủ thông tin dữ liệu chuyên mục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 thị hiện thông báo “cập nhật thành công”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 thị chi tiết thông tin chuyên mục 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18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11047410" y="618518"/>
            <a:ext cx="450175" cy="11300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0"/>
            <a:ext cx="9905999" cy="57912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xóa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chuyên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b="1" dirty="0">
                <a:effectLst/>
              </a:rPr>
              <a:t>	</a:t>
            </a:r>
          </a:p>
          <a:p>
            <a:r>
              <a:rPr lang="en-US" sz="2000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0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xóa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chuyên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xóa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153589"/>
              </p:ext>
            </p:extLst>
          </p:nvPr>
        </p:nvGraphicFramePr>
        <p:xfrm>
          <a:off x="1264256" y="2122998"/>
          <a:ext cx="8873656" cy="25784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2713"/>
                <a:gridCol w="2069729"/>
                <a:gridCol w="2561077"/>
                <a:gridCol w="2219599"/>
                <a:gridCol w="1280538"/>
              </a:tblGrid>
              <a:tr h="485198"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 quả mong đợi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 quả thực tế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Pass/Fail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2093249"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Chọn dữ liệu trong danh sách chuyên mục và nhấn nút xóa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Xuất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“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xóa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chuyên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mục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thành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Xóa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thành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chuyên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mục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bị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mất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danh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sách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chuyên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mục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673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5823" y="618518"/>
            <a:ext cx="241588" cy="1368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0"/>
            <a:ext cx="10197148" cy="685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sz="2800" b="1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Mục đích: kiểm thử chức năng tìm kiếm sản phẩm</a:t>
            </a:r>
            <a:r>
              <a:rPr lang="vi-VN" sz="20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20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 năng: tìm kiếm hiển thị ra thông tin sản phẩm</a:t>
            </a:r>
            <a:endParaRPr lang="en-US" sz="2000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836919"/>
              </p:ext>
            </p:extLst>
          </p:nvPr>
        </p:nvGraphicFramePr>
        <p:xfrm>
          <a:off x="1141410" y="1963972"/>
          <a:ext cx="10085831" cy="39279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0356"/>
                <a:gridCol w="2354059"/>
                <a:gridCol w="2824870"/>
                <a:gridCol w="2448220"/>
                <a:gridCol w="1568326"/>
              </a:tblGrid>
              <a:tr h="458532">
                <a:tc>
                  <a:txBody>
                    <a:bodyPr/>
                    <a:lstStyle/>
                    <a:p>
                      <a:pPr marL="0" marR="0" indent="6477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6477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6477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 quả mong đợi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6477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 quả thực tế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6477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Pass/Fail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1925399">
                <a:tc>
                  <a:txBody>
                    <a:bodyPr/>
                    <a:lstStyle/>
                    <a:p>
                      <a:pPr marL="0" marR="0" indent="6477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 sản phẩm cần tìm kiếm và xem thông tin sản phẩm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Xuất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cần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tìm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Xuất hiện sản phẩm cần tìm 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6477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1544014">
                <a:tc>
                  <a:txBody>
                    <a:bodyPr/>
                    <a:lstStyle/>
                    <a:p>
                      <a:pPr marL="0" marR="0" indent="6477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 sai sản phẩm hoặc chưa nhập sản phẩm cần tìm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Xuất hiện thông báo “không tìm thấy sản phẩm cần tìm” 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xuất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đó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64770" algn="ctr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25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KẾT LUẬN VÀ HƯỚNG PHÁT TRIỂN</a:t>
            </a:r>
            <a:r>
              <a:rPr lang="en-US" b="1" dirty="0">
                <a:effectLst/>
              </a:rPr>
              <a:t/>
            </a:r>
            <a:br>
              <a:rPr lang="en-US" b="1" dirty="0">
                <a:effectLst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68557"/>
            <a:ext cx="9905999" cy="3922644"/>
          </a:xfrm>
        </p:spPr>
        <p:txBody>
          <a:bodyPr>
            <a:normAutofit/>
          </a:bodyPr>
          <a:lstStyle/>
          <a:p>
            <a:pPr hangingPunct="0"/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vi-VN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Xây dựng Website </a:t>
            </a:r>
            <a:r>
              <a:rPr lang="en-US" sz="20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tạp</a:t>
            </a:r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hoá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nay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nhằm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ban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ty hay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hangingPunct="0"/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Mặc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dù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cố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gắng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chuyên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nghành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</a:t>
            </a:r>
            <a:r>
              <a:rPr lang="vi-VN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còn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tránh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khỏi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sót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hangingPunct="0">
              <a:buFont typeface="Wingdings" panose="05000000000000000000" pitchFamily="2" charset="2"/>
              <a:buChar char="Ø"/>
            </a:pPr>
            <a:r>
              <a:rPr lang="en-US" sz="20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0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0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sz="20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0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0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Website </a:t>
            </a:r>
            <a:r>
              <a:rPr lang="en-US" sz="20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tạp</a:t>
            </a:r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hoá</a:t>
            </a:r>
            <a:r>
              <a:rPr lang="en-US" sz="2000" b="1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696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11047411" y="618518"/>
            <a:ext cx="283198" cy="3356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009816"/>
            <a:ext cx="9905999" cy="4781385"/>
          </a:xfrm>
        </p:spPr>
        <p:txBody>
          <a:bodyPr>
            <a:norm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800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US" sz="2800" b="1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sâu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JAVA &amp; MySQL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nữa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SQL Server, Oracle…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họa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đẹp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mắt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thân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...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7832" y="0"/>
            <a:ext cx="1775492" cy="59008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5266" y="715618"/>
            <a:ext cx="9905999" cy="16936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lắng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nghe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100" y="2040950"/>
            <a:ext cx="9526329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899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803" y="61926"/>
            <a:ext cx="7112041" cy="717301"/>
          </a:xfrm>
        </p:spPr>
        <p:txBody>
          <a:bodyPr>
            <a:normAutofit fontScale="90000"/>
          </a:bodyPr>
          <a:lstStyle/>
          <a:p>
            <a:r>
              <a:rPr lang="en-US" b="1" cap="none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b="1" cap="non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cap="none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b="1" cap="non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cap="none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b="1" cap="non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cap="none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b="1" cap="non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cap="none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b="1" cap="non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cap="none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b="1" cap="non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cap="none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b="1" cap="none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MySQL</a:t>
            </a:r>
            <a:endParaRPr lang="en-US" b="1" cap="none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5266" y="779227"/>
            <a:ext cx="9905999" cy="60787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US" sz="2800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Niệm</a:t>
            </a:r>
            <a:r>
              <a:rPr lang="en-US" sz="2800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phổ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ưa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chuộng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ổn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ích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mạnh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MySQL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thích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internet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2800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endParaRPr lang="en-US" sz="2800" b="1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 MySQL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ổn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ích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 MySQL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internet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hữu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thậm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MySQL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loạt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SQL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gián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mạnh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mẽ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MySQL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thích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Novell 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NetWare, Windows * Linux 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khôi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 MySQL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transactionđược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khôi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cam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hồi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cố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dirty="0" smtClean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619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79513"/>
            <a:ext cx="9905998" cy="2017575"/>
          </a:xfrm>
        </p:spPr>
        <p:txBody>
          <a:bodyPr/>
          <a:lstStyle/>
          <a:p>
            <a:pPr algn="ctr"/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: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14114"/>
            <a:ext cx="9905999" cy="52438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800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800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800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“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  <a:endParaRPr lang="en-US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mọi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ràng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,..,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hang,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cửa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đưa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trật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tin,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xóa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dừng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endParaRPr lang="en-US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hách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web,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.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.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email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khẩu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lịch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thân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endParaRPr lang="en-US" sz="160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hang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tận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nơi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hang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160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6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rang 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website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nơi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quảng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phầm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khuyến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mãi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dành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4478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242</TotalTime>
  <Words>5709</Words>
  <Application>Microsoft Office PowerPoint</Application>
  <PresentationFormat>Widescreen</PresentationFormat>
  <Paragraphs>864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Times New Roman</vt:lpstr>
      <vt:lpstr>Trebuchet MS</vt:lpstr>
      <vt:lpstr>Tw Cen MT</vt:lpstr>
      <vt:lpstr>Wingdings</vt:lpstr>
      <vt:lpstr>Circuit</vt:lpstr>
      <vt:lpstr>BÀI TẬP LỚN HỌC PHẦN: CÔNG NGHỆ JAVA   ĐỀ SỐ : XÂY DỰNG ỨNG DỤNG WEBSITE ĐỂ QUẢN LÝ CỬA HÀNG TẠP HÓA </vt:lpstr>
      <vt:lpstr>CHƯƠNG 1: CƠ SỞ LÝ THUYẾT  Ngôn ngữ HTML</vt:lpstr>
      <vt:lpstr>PowerPoint Presentation</vt:lpstr>
      <vt:lpstr> </vt:lpstr>
      <vt:lpstr>Ngôn ngữ CSS</vt:lpstr>
      <vt:lpstr> </vt:lpstr>
      <vt:lpstr>Ngôn ngữ JavaScript</vt:lpstr>
      <vt:lpstr>Hệ quản trị cơ sở dữ liệu MySQL</vt:lpstr>
      <vt:lpstr>Chương 2 : phân tích và thiết kế hệ thống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 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Chương 3: CÀI ĐẶT CHƯƠNG TRÌNH VÀ KẾT QUẢ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KẾT LUẬN VÀ HƯỚNG PHÁT TRIỂN </vt:lpstr>
      <vt:lpstr> </vt:lpstr>
      <vt:lpstr>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TẬP LỚN HỌC PHẦN: CÔNG NGHỆ JAVA   ĐỀ SỐ : XÂY DỰNG ỨNG DỤNG WEBSITE ĐỂ QUẢN LÝ CỬA HÀNG TẠP HÓA</dc:title>
  <dc:creator>Admin</dc:creator>
  <cp:lastModifiedBy>Admin</cp:lastModifiedBy>
  <cp:revision>28</cp:revision>
  <dcterms:created xsi:type="dcterms:W3CDTF">2024-06-30T05:20:28Z</dcterms:created>
  <dcterms:modified xsi:type="dcterms:W3CDTF">2024-06-30T09:22:43Z</dcterms:modified>
</cp:coreProperties>
</file>